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7" r:id="rId2"/>
    <p:sldId id="336" r:id="rId3"/>
    <p:sldId id="311" r:id="rId4"/>
    <p:sldId id="402" r:id="rId5"/>
    <p:sldId id="312" r:id="rId6"/>
    <p:sldId id="313" r:id="rId7"/>
    <p:sldId id="314" r:id="rId8"/>
    <p:sldId id="315" r:id="rId9"/>
    <p:sldId id="316" r:id="rId10"/>
    <p:sldId id="317" r:id="rId11"/>
    <p:sldId id="318" r:id="rId12"/>
    <p:sldId id="403" r:id="rId13"/>
    <p:sldId id="319" r:id="rId14"/>
    <p:sldId id="320" r:id="rId15"/>
    <p:sldId id="321" r:id="rId16"/>
    <p:sldId id="322" r:id="rId17"/>
    <p:sldId id="404" r:id="rId18"/>
    <p:sldId id="337" r:id="rId19"/>
    <p:sldId id="338" r:id="rId20"/>
    <p:sldId id="339" r:id="rId21"/>
    <p:sldId id="340" r:id="rId22"/>
    <p:sldId id="342" r:id="rId23"/>
    <p:sldId id="341" r:id="rId24"/>
    <p:sldId id="329" r:id="rId25"/>
    <p:sldId id="330" r:id="rId26"/>
    <p:sldId id="332" r:id="rId27"/>
    <p:sldId id="259" r:id="rId28"/>
    <p:sldId id="260" r:id="rId29"/>
    <p:sldId id="262" r:id="rId30"/>
    <p:sldId id="307" r:id="rId31"/>
    <p:sldId id="343" r:id="rId32"/>
    <p:sldId id="264"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405" r:id="rId46"/>
    <p:sldId id="356" r:id="rId47"/>
    <p:sldId id="357" r:id="rId48"/>
    <p:sldId id="375" r:id="rId49"/>
    <p:sldId id="359" r:id="rId50"/>
    <p:sldId id="376" r:id="rId51"/>
    <p:sldId id="361" r:id="rId52"/>
    <p:sldId id="377" r:id="rId53"/>
    <p:sldId id="363" r:id="rId54"/>
    <p:sldId id="364" r:id="rId55"/>
    <p:sldId id="378" r:id="rId56"/>
    <p:sldId id="365" r:id="rId57"/>
    <p:sldId id="366" r:id="rId58"/>
    <p:sldId id="379" r:id="rId59"/>
    <p:sldId id="368" r:id="rId60"/>
    <p:sldId id="380" r:id="rId61"/>
    <p:sldId id="370" r:id="rId62"/>
    <p:sldId id="381" r:id="rId63"/>
    <p:sldId id="382" r:id="rId64"/>
    <p:sldId id="383" r:id="rId65"/>
    <p:sldId id="384"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6"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AA012A-D191-49FA-B6AB-9C77124A4D25}" type="datetimeFigureOut">
              <a:rPr lang="en-US" smtClean="0"/>
              <a:pPr/>
              <a:t>11/15/2022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BF2B0-5D78-4CB1-8F4B-2A1922B4AF5B}"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40262E-1379-414D-A9F0-40677887786B}" type="slidenum">
              <a:rPr lang="en-IN" smtClean="0"/>
              <a:pPr/>
              <a:t>77</a:t>
            </a:fld>
            <a:endParaRPr lang="en-IN" dirty="0"/>
          </a:p>
        </p:txBody>
      </p:sp>
    </p:spTree>
    <p:extLst>
      <p:ext uri="{BB962C8B-B14F-4D97-AF65-F5344CB8AC3E}">
        <p14:creationId xmlns:p14="http://schemas.microsoft.com/office/powerpoint/2010/main" val="328875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youtube.com/watch?v=UAscjVNNF0Q"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a:bodyPr>
          <a:lstStyle/>
          <a:p>
            <a:r>
              <a:rPr lang="en-US" sz="3600" dirty="0"/>
              <a:t>MUNICIPAL SOLID WASTE MANAGEMENT</a:t>
            </a:r>
            <a:br>
              <a:rPr lang="en-US" sz="3600" dirty="0"/>
            </a:br>
            <a:r>
              <a:rPr lang="en-US" sz="3600" dirty="0"/>
              <a:t>18CEO306T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572560" cy="5143536"/>
          </a:xfrm>
        </p:spPr>
        <p:txBody>
          <a:bodyPr>
            <a:normAutofit/>
          </a:bodyPr>
          <a:lstStyle/>
          <a:p>
            <a:pPr marL="0" indent="0">
              <a:buNone/>
            </a:pPr>
            <a:r>
              <a:rPr lang="en-US" sz="2800" dirty="0">
                <a:solidFill>
                  <a:srgbClr val="C00000"/>
                </a:solidFill>
                <a:latin typeface="Century Gothic" pitchFamily="34" charset="0"/>
              </a:rPr>
              <a:t>PYROLYSIS:</a:t>
            </a:r>
          </a:p>
          <a:p>
            <a:pPr algn="just">
              <a:lnSpc>
                <a:spcPct val="200000"/>
              </a:lnSpc>
            </a:pPr>
            <a:r>
              <a:rPr lang="en-US" sz="2800" dirty="0">
                <a:solidFill>
                  <a:srgbClr val="002060"/>
                </a:solidFill>
                <a:latin typeface="Century Gothic" pitchFamily="34" charset="0"/>
              </a:rPr>
              <a:t> </a:t>
            </a:r>
            <a:r>
              <a:rPr lang="en-US" sz="2100" dirty="0">
                <a:solidFill>
                  <a:srgbClr val="002060"/>
                </a:solidFill>
                <a:latin typeface="Century Gothic" pitchFamily="34" charset="0"/>
              </a:rPr>
              <a:t>This is the thermal degradation of carbonaceous material to gaseous, liquid and solid fraction in the absence of oxygen. </a:t>
            </a:r>
          </a:p>
          <a:p>
            <a:pPr algn="just">
              <a:lnSpc>
                <a:spcPct val="200000"/>
              </a:lnSpc>
            </a:pPr>
            <a:r>
              <a:rPr lang="en-US" sz="2100" dirty="0">
                <a:solidFill>
                  <a:srgbClr val="002060"/>
                </a:solidFill>
                <a:latin typeface="Century Gothic" pitchFamily="34" charset="0"/>
              </a:rPr>
              <a:t>This occurs at a temperature between 200 and 900C. The product of Pyrolysis is a gas of relatively high calorific value of 20,000 joules per gram with oils, tars and solid burned residue (Ali, et al 1999). </a:t>
            </a:r>
          </a:p>
          <a:p>
            <a:endParaRPr lang="en-IN" dirty="0"/>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a:t>DISPOSAL OPTIONS</a:t>
            </a:r>
          </a:p>
        </p:txBody>
      </p:sp>
    </p:spTree>
    <p:extLst>
      <p:ext uri="{BB962C8B-B14F-4D97-AF65-F5344CB8AC3E}">
        <p14:creationId xmlns:p14="http://schemas.microsoft.com/office/powerpoint/2010/main" val="177273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786874" cy="5357850"/>
          </a:xfrm>
        </p:spPr>
        <p:txBody>
          <a:bodyPr>
            <a:normAutofit fontScale="70000" lnSpcReduction="20000"/>
          </a:bodyPr>
          <a:lstStyle/>
          <a:p>
            <a:pPr marL="0" indent="0">
              <a:buNone/>
            </a:pPr>
            <a:r>
              <a:rPr lang="en-US" sz="2800" dirty="0">
                <a:solidFill>
                  <a:srgbClr val="C00000"/>
                </a:solidFill>
                <a:latin typeface="Century Gothic" pitchFamily="34" charset="0"/>
              </a:rPr>
              <a:t>SITE SELECTION PROCESS AND CONSIDERATIONS: </a:t>
            </a:r>
          </a:p>
          <a:p>
            <a:pPr algn="just">
              <a:lnSpc>
                <a:spcPct val="170000"/>
              </a:lnSpc>
            </a:pPr>
            <a:r>
              <a:rPr lang="en-US" sz="2800" dirty="0">
                <a:solidFill>
                  <a:srgbClr val="002060"/>
                </a:solidFill>
                <a:latin typeface="Century Gothic" pitchFamily="34" charset="0"/>
              </a:rPr>
              <a:t>This requires the development of a working plan – a plan, or a series of plans, outlining the development and descriptions of site location, operation, engineering and site restoration.</a:t>
            </a:r>
          </a:p>
          <a:p>
            <a:pPr algn="just">
              <a:lnSpc>
                <a:spcPct val="170000"/>
              </a:lnSpc>
            </a:pPr>
            <a:r>
              <a:rPr lang="en-US" sz="2800" dirty="0">
                <a:solidFill>
                  <a:srgbClr val="002060"/>
                </a:solidFill>
                <a:latin typeface="Century Gothic" pitchFamily="34" charset="0"/>
              </a:rPr>
              <a:t> Considerations for site include public opinion, traffic patterns and congestion, climate, zoning requirements, availability of cover material and liner as well, high trees or buffer in the site perimeter, historic buildings, and endangered species, wetlands, and site land environmental factors, speed limits, underpass limitations, load limits on roadways, bridge capacities, and proximity of major roadways, haul distance, hydrology and detours.</a:t>
            </a:r>
          </a:p>
          <a:p>
            <a:pPr marL="0" indent="0">
              <a:buNone/>
            </a:pPr>
            <a:endParaRPr lang="en-IN" dirty="0"/>
          </a:p>
        </p:txBody>
      </p:sp>
      <p:sp>
        <p:nvSpPr>
          <p:cNvPr id="4" name="Rectangle 3"/>
          <p:cNvSpPr/>
          <p:nvPr/>
        </p:nvSpPr>
        <p:spPr>
          <a:xfrm>
            <a:off x="285720" y="214290"/>
            <a:ext cx="8641405" cy="584775"/>
          </a:xfrm>
          <a:prstGeom prst="rect">
            <a:avLst/>
          </a:prstGeom>
        </p:spPr>
        <p:txBody>
          <a:bodyPr wrap="none">
            <a:spAutoFit/>
          </a:bodyPr>
          <a:lstStyle/>
          <a:p>
            <a:r>
              <a:rPr lang="en-US" sz="3200" b="1" dirty="0">
                <a:latin typeface="+mj-lt"/>
              </a:rPr>
              <a:t>SITE SELECTION PROCESS AND CONSIDERATIONS</a:t>
            </a:r>
          </a:p>
        </p:txBody>
      </p:sp>
    </p:spTree>
    <p:extLst>
      <p:ext uri="{BB962C8B-B14F-4D97-AF65-F5344CB8AC3E}">
        <p14:creationId xmlns:p14="http://schemas.microsoft.com/office/powerpoint/2010/main" val="258784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85860"/>
            <a:ext cx="8786874" cy="5357850"/>
          </a:xfrm>
        </p:spPr>
        <p:txBody>
          <a:bodyPr>
            <a:normAutofit/>
          </a:bodyPr>
          <a:lstStyle/>
          <a:p>
            <a:pPr marL="0" indent="0">
              <a:buNone/>
            </a:pPr>
            <a:r>
              <a:rPr lang="en-US" sz="2800" dirty="0">
                <a:solidFill>
                  <a:srgbClr val="C00000"/>
                </a:solidFill>
                <a:latin typeface="Century Gothic" pitchFamily="34" charset="0"/>
              </a:rPr>
              <a:t>SITE SELECTION PROCESS AND CONSIDERATIONS: </a:t>
            </a:r>
          </a:p>
          <a:p>
            <a:pPr algn="just">
              <a:lnSpc>
                <a:spcPct val="170000"/>
              </a:lnSpc>
            </a:pPr>
            <a:r>
              <a:rPr lang="en-US" sz="2800" dirty="0">
                <a:solidFill>
                  <a:srgbClr val="002060"/>
                </a:solidFill>
                <a:latin typeface="Century Gothic" pitchFamily="34" charset="0"/>
              </a:rPr>
              <a:t>Technical:</a:t>
            </a:r>
          </a:p>
          <a:p>
            <a:pPr algn="just">
              <a:lnSpc>
                <a:spcPct val="170000"/>
              </a:lnSpc>
            </a:pPr>
            <a:r>
              <a:rPr lang="en-US" sz="2800" dirty="0">
                <a:solidFill>
                  <a:srgbClr val="002060"/>
                </a:solidFill>
                <a:latin typeface="Century Gothic" pitchFamily="34" charset="0"/>
              </a:rPr>
              <a:t>Institutional:</a:t>
            </a:r>
          </a:p>
          <a:p>
            <a:pPr algn="just">
              <a:lnSpc>
                <a:spcPct val="170000"/>
              </a:lnSpc>
            </a:pPr>
            <a:r>
              <a:rPr lang="en-US" sz="2800" dirty="0">
                <a:solidFill>
                  <a:srgbClr val="002060"/>
                </a:solidFill>
                <a:latin typeface="Century Gothic" pitchFamily="34" charset="0"/>
              </a:rPr>
              <a:t>Financial:</a:t>
            </a:r>
          </a:p>
          <a:p>
            <a:pPr algn="just">
              <a:lnSpc>
                <a:spcPct val="170000"/>
              </a:lnSpc>
            </a:pPr>
            <a:r>
              <a:rPr lang="en-US" sz="2800" dirty="0">
                <a:solidFill>
                  <a:srgbClr val="002060"/>
                </a:solidFill>
                <a:latin typeface="Century Gothic" pitchFamily="34" charset="0"/>
              </a:rPr>
              <a:t>Social:</a:t>
            </a:r>
          </a:p>
          <a:p>
            <a:pPr algn="just">
              <a:lnSpc>
                <a:spcPct val="170000"/>
              </a:lnSpc>
            </a:pPr>
            <a:r>
              <a:rPr lang="en-US" sz="2800" dirty="0">
                <a:solidFill>
                  <a:srgbClr val="002060"/>
                </a:solidFill>
                <a:latin typeface="Century Gothic" pitchFamily="34" charset="0"/>
              </a:rPr>
              <a:t>Environmental:</a:t>
            </a:r>
          </a:p>
          <a:p>
            <a:pPr algn="just">
              <a:lnSpc>
                <a:spcPct val="170000"/>
              </a:lnSpc>
            </a:pPr>
            <a:endParaRPr lang="en-US" sz="2800" dirty="0">
              <a:solidFill>
                <a:srgbClr val="002060"/>
              </a:solidFill>
              <a:latin typeface="Century Gothic" pitchFamily="34" charset="0"/>
            </a:endParaRPr>
          </a:p>
          <a:p>
            <a:pPr marL="0" indent="0">
              <a:buNone/>
            </a:pPr>
            <a:endParaRPr lang="en-IN" dirty="0"/>
          </a:p>
        </p:txBody>
      </p:sp>
      <p:sp>
        <p:nvSpPr>
          <p:cNvPr id="4" name="Rectangle 3"/>
          <p:cNvSpPr/>
          <p:nvPr/>
        </p:nvSpPr>
        <p:spPr>
          <a:xfrm>
            <a:off x="285720" y="214290"/>
            <a:ext cx="8641405" cy="584775"/>
          </a:xfrm>
          <a:prstGeom prst="rect">
            <a:avLst/>
          </a:prstGeom>
        </p:spPr>
        <p:txBody>
          <a:bodyPr wrap="none">
            <a:spAutoFit/>
          </a:bodyPr>
          <a:lstStyle/>
          <a:p>
            <a:r>
              <a:rPr lang="en-US" sz="3200" b="1" dirty="0">
                <a:latin typeface="+mj-lt"/>
              </a:rPr>
              <a:t>SITE SELECTION PROCESS AND CONSIDERATIONS</a:t>
            </a:r>
          </a:p>
        </p:txBody>
      </p:sp>
    </p:spTree>
    <p:extLst>
      <p:ext uri="{BB962C8B-B14F-4D97-AF65-F5344CB8AC3E}">
        <p14:creationId xmlns:p14="http://schemas.microsoft.com/office/powerpoint/2010/main" val="2587843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7BEA87-D6E4-4E0F-8BDD-24982DCA5C04}"/>
              </a:ext>
            </a:extLst>
          </p:cNvPr>
          <p:cNvPicPr>
            <a:picLocks noGrp="1" noChangeAspect="1"/>
          </p:cNvPicPr>
          <p:nvPr>
            <p:ph idx="1"/>
          </p:nvPr>
        </p:nvPicPr>
        <p:blipFill>
          <a:blip r:embed="rId2"/>
          <a:stretch>
            <a:fillRect/>
          </a:stretch>
        </p:blipFill>
        <p:spPr>
          <a:xfrm>
            <a:off x="5460642" y="4286256"/>
            <a:ext cx="3683358" cy="2369713"/>
          </a:xfrm>
          <a:prstGeom prst="rect">
            <a:avLst/>
          </a:prstGeom>
        </p:spPr>
      </p:pic>
      <p:sp>
        <p:nvSpPr>
          <p:cNvPr id="5" name="Rectangle 4"/>
          <p:cNvSpPr/>
          <p:nvPr/>
        </p:nvSpPr>
        <p:spPr>
          <a:xfrm>
            <a:off x="214282" y="1071546"/>
            <a:ext cx="8715436" cy="3416320"/>
          </a:xfrm>
          <a:prstGeom prst="rect">
            <a:avLst/>
          </a:prstGeom>
        </p:spPr>
        <p:txBody>
          <a:bodyPr wrap="square">
            <a:spAutoFit/>
          </a:bodyPr>
          <a:lstStyle/>
          <a:p>
            <a:pPr>
              <a:lnSpc>
                <a:spcPct val="150000"/>
              </a:lnSpc>
            </a:pPr>
            <a:r>
              <a:rPr lang="en-US" b="1" dirty="0">
                <a:solidFill>
                  <a:srgbClr val="C00000"/>
                </a:solidFill>
                <a:latin typeface="Century Gothic" pitchFamily="34" charset="0"/>
              </a:rPr>
              <a:t>LANDFILL PROCESSES:</a:t>
            </a:r>
          </a:p>
          <a:p>
            <a:pPr algn="just">
              <a:lnSpc>
                <a:spcPct val="150000"/>
              </a:lnSpc>
            </a:pPr>
            <a:r>
              <a:rPr lang="en-US" b="1" dirty="0">
                <a:solidFill>
                  <a:srgbClr val="002060"/>
                </a:solidFill>
                <a:latin typeface="Century Gothic" pitchFamily="34" charset="0"/>
              </a:rPr>
              <a:t>The feasibility of land disposal of solid wastes depends on factors such as the type, quantity and characteristics of wastes, the prevailing laws and regulations, and soil and site characteristics. Let us now explain some of these processes.</a:t>
            </a:r>
          </a:p>
          <a:p>
            <a:pPr algn="just">
              <a:lnSpc>
                <a:spcPct val="150000"/>
              </a:lnSpc>
            </a:pPr>
            <a:r>
              <a:rPr lang="en-US" b="1" dirty="0">
                <a:solidFill>
                  <a:srgbClr val="C00000"/>
                </a:solidFill>
                <a:latin typeface="Century Gothic" pitchFamily="34" charset="0"/>
              </a:rPr>
              <a:t>SETTLING PROCESS: </a:t>
            </a:r>
          </a:p>
          <a:p>
            <a:pPr algn="just">
              <a:lnSpc>
                <a:spcPct val="150000"/>
              </a:lnSpc>
            </a:pPr>
            <a:r>
              <a:rPr lang="en-US" b="1" dirty="0">
                <a:solidFill>
                  <a:srgbClr val="002060"/>
                </a:solidFill>
                <a:latin typeface="Century Gothic" pitchFamily="34" charset="0"/>
              </a:rPr>
              <a:t>The waste body of a landfill undergoes different stages of settling or deformation. Figure below illustrates these stages:</a:t>
            </a:r>
          </a:p>
        </p:txBody>
      </p:sp>
      <p:sp>
        <p:nvSpPr>
          <p:cNvPr id="6" name="Rectangle 5"/>
          <p:cNvSpPr/>
          <p:nvPr/>
        </p:nvSpPr>
        <p:spPr>
          <a:xfrm>
            <a:off x="3000364" y="357166"/>
            <a:ext cx="3397020" cy="584775"/>
          </a:xfrm>
          <a:prstGeom prst="rect">
            <a:avLst/>
          </a:prstGeom>
        </p:spPr>
        <p:txBody>
          <a:bodyPr wrap="none">
            <a:spAutoFit/>
          </a:bodyPr>
          <a:lstStyle/>
          <a:p>
            <a:r>
              <a:rPr lang="en-US" sz="3200" b="1" dirty="0">
                <a:latin typeface="+mj-lt"/>
              </a:rPr>
              <a:t>LANDFILL PROCESS</a:t>
            </a:r>
          </a:p>
        </p:txBody>
      </p:sp>
    </p:spTree>
    <p:extLst>
      <p:ext uri="{BB962C8B-B14F-4D97-AF65-F5344CB8AC3E}">
        <p14:creationId xmlns:p14="http://schemas.microsoft.com/office/powerpoint/2010/main" val="351390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286412"/>
          </a:xfrm>
        </p:spPr>
        <p:txBody>
          <a:bodyPr>
            <a:normAutofit fontScale="62500" lnSpcReduction="20000"/>
          </a:bodyPr>
          <a:lstStyle/>
          <a:p>
            <a:pPr marL="0" indent="0">
              <a:lnSpc>
                <a:spcPct val="170000"/>
              </a:lnSpc>
              <a:buNone/>
            </a:pPr>
            <a:r>
              <a:rPr lang="en-US" sz="2800" dirty="0">
                <a:solidFill>
                  <a:srgbClr val="C00000"/>
                </a:solidFill>
                <a:latin typeface="Century Gothic" pitchFamily="34" charset="0"/>
              </a:rPr>
              <a:t>PRIMARY CONSOLIDATION: </a:t>
            </a:r>
          </a:p>
          <a:p>
            <a:pPr algn="just">
              <a:lnSpc>
                <a:spcPct val="170000"/>
              </a:lnSpc>
            </a:pPr>
            <a:r>
              <a:rPr lang="en-US" sz="2800" dirty="0">
                <a:solidFill>
                  <a:srgbClr val="002060"/>
                </a:solidFill>
                <a:latin typeface="Century Gothic" pitchFamily="34" charset="0"/>
              </a:rPr>
              <a:t>During this stage, a substantial amount of settling occurs. </a:t>
            </a:r>
          </a:p>
          <a:p>
            <a:pPr algn="just">
              <a:lnSpc>
                <a:spcPct val="170000"/>
              </a:lnSpc>
            </a:pPr>
            <a:r>
              <a:rPr lang="en-US" sz="2800" dirty="0">
                <a:solidFill>
                  <a:srgbClr val="002060"/>
                </a:solidFill>
                <a:latin typeface="Century Gothic" pitchFamily="34" charset="0"/>
              </a:rPr>
              <a:t>This settlement is caused by the weight of the waste layers. </a:t>
            </a:r>
          </a:p>
          <a:p>
            <a:pPr algn="just">
              <a:lnSpc>
                <a:spcPct val="170000"/>
              </a:lnSpc>
            </a:pPr>
            <a:r>
              <a:rPr lang="en-US" sz="2800" dirty="0">
                <a:solidFill>
                  <a:srgbClr val="002060"/>
                </a:solidFill>
                <a:latin typeface="Century Gothic" pitchFamily="34" charset="0"/>
              </a:rPr>
              <a:t>The movement of trucks, bulldozers or mechanical compactors will also enhance this process. </a:t>
            </a:r>
          </a:p>
          <a:p>
            <a:pPr algn="just">
              <a:lnSpc>
                <a:spcPct val="170000"/>
              </a:lnSpc>
            </a:pPr>
            <a:r>
              <a:rPr lang="en-US" sz="2800" dirty="0">
                <a:solidFill>
                  <a:srgbClr val="002060"/>
                </a:solidFill>
                <a:latin typeface="Century Gothic" pitchFamily="34" charset="0"/>
              </a:rPr>
              <a:t>After this primary consolidation, or short-term deformation stage, </a:t>
            </a:r>
            <a:r>
              <a:rPr lang="en-US" sz="2800" i="1" dirty="0">
                <a:solidFill>
                  <a:srgbClr val="002060"/>
                </a:solidFill>
                <a:latin typeface="Century Gothic" pitchFamily="34" charset="0"/>
              </a:rPr>
              <a:t>aerobic degradation </a:t>
            </a:r>
            <a:r>
              <a:rPr lang="en-US" sz="2800" dirty="0">
                <a:solidFill>
                  <a:srgbClr val="002060"/>
                </a:solidFill>
                <a:latin typeface="Century Gothic" pitchFamily="34" charset="0"/>
              </a:rPr>
              <a:t>processes occur. </a:t>
            </a:r>
          </a:p>
          <a:p>
            <a:pPr marL="0" indent="0" algn="just">
              <a:lnSpc>
                <a:spcPct val="170000"/>
              </a:lnSpc>
              <a:buNone/>
            </a:pPr>
            <a:r>
              <a:rPr lang="en-US" sz="2800" dirty="0">
                <a:solidFill>
                  <a:srgbClr val="C00000"/>
                </a:solidFill>
                <a:latin typeface="Century Gothic" pitchFamily="34" charset="0"/>
              </a:rPr>
              <a:t>SECONDARY COMPRESSION: </a:t>
            </a:r>
          </a:p>
          <a:p>
            <a:pPr algn="just">
              <a:lnSpc>
                <a:spcPct val="170000"/>
              </a:lnSpc>
            </a:pPr>
            <a:r>
              <a:rPr lang="en-US" sz="2800" dirty="0">
                <a:solidFill>
                  <a:srgbClr val="002060"/>
                </a:solidFill>
                <a:latin typeface="Century Gothic" pitchFamily="34" charset="0"/>
              </a:rPr>
              <a:t>During this stage, the rate of settling is much lower than that in the primary consolidation stage, as the settling occurs through compression, which cannot be enhanced. </a:t>
            </a:r>
          </a:p>
          <a:p>
            <a:pPr marL="0" indent="0">
              <a:buNone/>
            </a:pPr>
            <a:endParaRPr lang="en-IN" dirty="0"/>
          </a:p>
        </p:txBody>
      </p:sp>
      <p:sp>
        <p:nvSpPr>
          <p:cNvPr id="5" name="Rectangle 4"/>
          <p:cNvSpPr/>
          <p:nvPr/>
        </p:nvSpPr>
        <p:spPr>
          <a:xfrm>
            <a:off x="3000364" y="357166"/>
            <a:ext cx="3397020" cy="584775"/>
          </a:xfrm>
          <a:prstGeom prst="rect">
            <a:avLst/>
          </a:prstGeom>
        </p:spPr>
        <p:txBody>
          <a:bodyPr wrap="none">
            <a:spAutoFit/>
          </a:bodyPr>
          <a:lstStyle/>
          <a:p>
            <a:r>
              <a:rPr lang="en-US" sz="3200" b="1" dirty="0">
                <a:latin typeface="+mj-lt"/>
              </a:rPr>
              <a:t>LANDFILL PROCESS</a:t>
            </a:r>
          </a:p>
        </p:txBody>
      </p:sp>
    </p:spTree>
    <p:extLst>
      <p:ext uri="{BB962C8B-B14F-4D97-AF65-F5344CB8AC3E}">
        <p14:creationId xmlns:p14="http://schemas.microsoft.com/office/powerpoint/2010/main" val="360963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214974"/>
          </a:xfrm>
        </p:spPr>
        <p:txBody>
          <a:bodyPr>
            <a:normAutofit fontScale="92500" lnSpcReduction="10000"/>
          </a:bodyPr>
          <a:lstStyle/>
          <a:p>
            <a:pPr marL="0" indent="0" algn="just">
              <a:lnSpc>
                <a:spcPct val="200000"/>
              </a:lnSpc>
              <a:buNone/>
            </a:pPr>
            <a:r>
              <a:rPr lang="en-US" sz="2300" dirty="0">
                <a:solidFill>
                  <a:srgbClr val="C00000"/>
                </a:solidFill>
                <a:latin typeface="Century Gothic" pitchFamily="34" charset="0"/>
              </a:rPr>
              <a:t>DECOMPOSITION: </a:t>
            </a:r>
          </a:p>
          <a:p>
            <a:pPr algn="just">
              <a:lnSpc>
                <a:spcPct val="200000"/>
              </a:lnSpc>
            </a:pPr>
            <a:r>
              <a:rPr lang="en-US" sz="2300" dirty="0">
                <a:solidFill>
                  <a:srgbClr val="002060"/>
                </a:solidFill>
                <a:latin typeface="Century Gothic" pitchFamily="34" charset="0"/>
              </a:rPr>
              <a:t>During the degradation processes, organic material is converted into gas and leachate. </a:t>
            </a:r>
          </a:p>
          <a:p>
            <a:pPr algn="just">
              <a:lnSpc>
                <a:spcPct val="200000"/>
              </a:lnSpc>
            </a:pPr>
            <a:r>
              <a:rPr lang="en-US" sz="2300" dirty="0">
                <a:solidFill>
                  <a:srgbClr val="002060"/>
                </a:solidFill>
                <a:latin typeface="Century Gothic" pitchFamily="34" charset="0"/>
              </a:rPr>
              <a:t>The settling rate during this stage increases compared to the secondary compression stage, and continues until all decomposable organic matter is degraded. </a:t>
            </a:r>
          </a:p>
          <a:p>
            <a:pPr algn="just">
              <a:lnSpc>
                <a:spcPct val="200000"/>
              </a:lnSpc>
            </a:pPr>
            <a:r>
              <a:rPr lang="en-US" sz="2300" dirty="0">
                <a:solidFill>
                  <a:srgbClr val="002060"/>
                </a:solidFill>
                <a:latin typeface="Century Gothic" pitchFamily="34" charset="0"/>
              </a:rPr>
              <a:t>The settling rate, however, gradually decreases with the passage of time. </a:t>
            </a:r>
          </a:p>
          <a:p>
            <a:endParaRPr lang="en-IN" dirty="0"/>
          </a:p>
        </p:txBody>
      </p:sp>
      <p:sp>
        <p:nvSpPr>
          <p:cNvPr id="5" name="Rectangle 4"/>
          <p:cNvSpPr/>
          <p:nvPr/>
        </p:nvSpPr>
        <p:spPr>
          <a:xfrm>
            <a:off x="3000364" y="357166"/>
            <a:ext cx="3397020" cy="584775"/>
          </a:xfrm>
          <a:prstGeom prst="rect">
            <a:avLst/>
          </a:prstGeom>
        </p:spPr>
        <p:txBody>
          <a:bodyPr wrap="none">
            <a:spAutoFit/>
          </a:bodyPr>
          <a:lstStyle/>
          <a:p>
            <a:r>
              <a:rPr lang="en-US" sz="3200" b="1" dirty="0">
                <a:latin typeface="+mj-lt"/>
              </a:rPr>
              <a:t>LANDFILL PROCESS</a:t>
            </a:r>
          </a:p>
        </p:txBody>
      </p:sp>
    </p:spTree>
    <p:extLst>
      <p:ext uri="{BB962C8B-B14F-4D97-AF65-F5344CB8AC3E}">
        <p14:creationId xmlns:p14="http://schemas.microsoft.com/office/powerpoint/2010/main" val="977493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LANDFILLING</a:t>
            </a:r>
            <a:endParaRPr lang="en-IN" dirty="0"/>
          </a:p>
        </p:txBody>
      </p:sp>
      <p:pic>
        <p:nvPicPr>
          <p:cNvPr id="68610" name="Picture 2" descr="Figure 3 from Development of a 3-D Graphical Database System ( GDS ) for  Landfill Operations Using GP S | Semantic Scholar"/>
          <p:cNvPicPr>
            <a:picLocks noChangeAspect="1" noChangeArrowheads="1"/>
          </p:cNvPicPr>
          <p:nvPr/>
        </p:nvPicPr>
        <p:blipFill>
          <a:blip r:embed="rId2"/>
          <a:srcRect l="2683" t="1675" r="715" b="7891"/>
          <a:stretch>
            <a:fillRect/>
          </a:stretch>
        </p:blipFill>
        <p:spPr bwMode="auto">
          <a:xfrm>
            <a:off x="285720" y="1357298"/>
            <a:ext cx="3429024" cy="2571768"/>
          </a:xfrm>
          <a:prstGeom prst="rect">
            <a:avLst/>
          </a:prstGeom>
          <a:noFill/>
        </p:spPr>
      </p:pic>
      <p:sp>
        <p:nvSpPr>
          <p:cNvPr id="68612" name="AutoShape 4" descr="CURSO INTERNACIONAL SOBRE DISEÑO 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8614" name="Picture 6" descr="WASTE DISPOSAL No matter what processing is done, there will be some  residue that needs to be disposed of safely Options for disposal Modern,  engineered. - ppt download"/>
          <p:cNvPicPr>
            <a:picLocks noChangeAspect="1" noChangeArrowheads="1"/>
          </p:cNvPicPr>
          <p:nvPr/>
        </p:nvPicPr>
        <p:blipFill>
          <a:blip r:embed="rId3"/>
          <a:srcRect t="13672"/>
          <a:stretch>
            <a:fillRect/>
          </a:stretch>
        </p:blipFill>
        <p:spPr bwMode="auto">
          <a:xfrm>
            <a:off x="3693494" y="1285860"/>
            <a:ext cx="5450506" cy="3528986"/>
          </a:xfrm>
          <a:prstGeom prst="rect">
            <a:avLst/>
          </a:prstGeom>
          <a:noFill/>
        </p:spPr>
      </p:pic>
    </p:spTree>
    <p:extLst>
      <p:ext uri="{BB962C8B-B14F-4D97-AF65-F5344CB8AC3E}">
        <p14:creationId xmlns:p14="http://schemas.microsoft.com/office/powerpoint/2010/main" val="329132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LANDFILLING</a:t>
            </a:r>
            <a:endParaRPr lang="en-IN" dirty="0"/>
          </a:p>
        </p:txBody>
      </p:sp>
      <p:sp>
        <p:nvSpPr>
          <p:cNvPr id="5" name="Content Placeholder 2"/>
          <p:cNvSpPr txBox="1">
            <a:spLocks/>
          </p:cNvSpPr>
          <p:nvPr/>
        </p:nvSpPr>
        <p:spPr>
          <a:xfrm>
            <a:off x="0" y="1285860"/>
            <a:ext cx="5857916" cy="5214974"/>
          </a:xfrm>
          <a:prstGeom prst="rect">
            <a:avLst/>
          </a:prstGeom>
        </p:spPr>
        <p:txBody>
          <a:bodyPr vert="horz" lIns="91440" tIns="45720" rIns="91440" bIns="45720" rtlCol="0">
            <a:normAutofit fontScale="77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Excavated / Trench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Ideally</a:t>
            </a: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 suited to areas where an adequate depth of cover material is available at the site and water table is not clear the surface.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Soil excavated from the site is used for daily and final cover.</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a:solidFill>
                  <a:srgbClr val="002060"/>
                </a:solidFill>
                <a:latin typeface="Century Gothic" pitchFamily="34" charset="0"/>
                <a:cs typeface="Times New Roman" pitchFamily="18" charset="0"/>
              </a:rPr>
              <a:t>Excavated</a:t>
            </a:r>
            <a:r>
              <a:rPr lang="en-US" sz="2300" b="1" dirty="0">
                <a:solidFill>
                  <a:srgbClr val="002060"/>
                </a:solidFill>
                <a:latin typeface="Century Gothic" pitchFamily="34" charset="0"/>
                <a:cs typeface="Times New Roman" pitchFamily="18" charset="0"/>
              </a:rPr>
              <a:t> cells are lined with synthetic membrane liners/ low permeability clay/combination of two to limit the movement of landfill gas and leachate. </a:t>
            </a:r>
            <a:endPar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pic>
        <p:nvPicPr>
          <p:cNvPr id="7" name="Picture 2" descr="Advantages of Landfilling&#10;In addition to provide an option for waste management, it also&#10;serves to improve/ reclaim poor ...">
            <a:extLst>
              <a:ext uri="{FF2B5EF4-FFF2-40B4-BE49-F238E27FC236}">
                <a16:creationId xmlns:a16="http://schemas.microsoft.com/office/drawing/2014/main" id="{A4225469-BC3C-4991-B49A-C8714CCEF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79" t="24333" r="49134" b="28160"/>
          <a:stretch>
            <a:fillRect/>
          </a:stretch>
        </p:blipFill>
        <p:spPr bwMode="auto">
          <a:xfrm>
            <a:off x="6195848" y="3500438"/>
            <a:ext cx="2948152" cy="257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28596" y="1285860"/>
            <a:ext cx="5134012" cy="5214974"/>
          </a:xfrm>
          <a:prstGeom prst="rect">
            <a:avLst/>
          </a:prstGeom>
        </p:spPr>
        <p:txBody>
          <a:bodyPr vert="horz" lIns="91440" tIns="45720" rIns="91440" bIns="45720" rtlCol="0">
            <a:normAutofit fontScale="77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Area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Used when terrain is unsuitable for excavation of cells / trenches and Ground water table is high.</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Site preparation includes installation of liners and leachate management system.</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Cover material must be obtained from adjacent land/burrow, pit areas. </a:t>
            </a:r>
            <a:endPar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pic>
        <p:nvPicPr>
          <p:cNvPr id="7" name="Picture 2" descr="Advantages of Landfilling&#10;In addition to provide an option for waste management, it also&#10;serves to improve/ reclaim poor ...">
            <a:extLst>
              <a:ext uri="{FF2B5EF4-FFF2-40B4-BE49-F238E27FC236}">
                <a16:creationId xmlns:a16="http://schemas.microsoft.com/office/drawing/2014/main" id="{A4225469-BC3C-4991-B49A-C8714CCEF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996" t="24333" r="8247" b="28160"/>
          <a:stretch>
            <a:fillRect/>
          </a:stretch>
        </p:blipFill>
        <p:spPr bwMode="auto">
          <a:xfrm>
            <a:off x="5715008" y="3500438"/>
            <a:ext cx="3428992" cy="292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2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Area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Since there is </a:t>
            </a:r>
            <a:r>
              <a:rPr lang="en-US" sz="2300" b="1" dirty="0">
                <a:solidFill>
                  <a:srgbClr val="C00000"/>
                </a:solidFill>
                <a:latin typeface="Century Gothic" pitchFamily="34" charset="0"/>
                <a:cs typeface="Times New Roman" pitchFamily="18" charset="0"/>
              </a:rPr>
              <a:t>limited material for covering</a:t>
            </a:r>
            <a:r>
              <a:rPr lang="en-US" sz="2300" b="1" dirty="0">
                <a:solidFill>
                  <a:srgbClr val="002060"/>
                </a:solidFill>
                <a:latin typeface="Century Gothic" pitchFamily="34" charset="0"/>
                <a:cs typeface="Times New Roman" pitchFamily="18" charset="0"/>
              </a:rPr>
              <a:t>, compost, foundary sand has been utilized as intermediate cover material.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a:ln>
                  <a:noFill/>
                </a:ln>
                <a:solidFill>
                  <a:srgbClr val="C00000"/>
                </a:solidFill>
                <a:effectLst/>
                <a:uLnTx/>
                <a:uFillTx/>
                <a:latin typeface="Century Gothic" pitchFamily="34" charset="0"/>
                <a:ea typeface="+mn-ea"/>
                <a:cs typeface="Times New Roman" pitchFamily="18" charset="0"/>
              </a:rPr>
              <a:t>Temporary cover material</a:t>
            </a:r>
            <a:r>
              <a:rPr kumimoji="0" lang="en-US" sz="2300" b="1" i="0" u="none" strike="noStrike" kern="1200" cap="none" spc="0" normalizeH="0" noProof="0" dirty="0">
                <a:ln>
                  <a:noFill/>
                </a:ln>
                <a:solidFill>
                  <a:srgbClr val="C00000"/>
                </a:solidFill>
                <a:effectLst/>
                <a:uLnTx/>
                <a:uFillTx/>
                <a:latin typeface="Century Gothic" pitchFamily="34" charset="0"/>
                <a:ea typeface="+mn-ea"/>
                <a:cs typeface="Times New Roman" pitchFamily="18" charset="0"/>
              </a:rPr>
              <a:t> of soil and geosynthetic blankets </a:t>
            </a: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placed temporarily over completed cell and removed before lift is began.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a:solidFill>
                  <a:srgbClr val="002060"/>
                </a:solidFill>
                <a:latin typeface="Century Gothic" pitchFamily="34" charset="0"/>
                <a:cs typeface="Times New Roman" pitchFamily="18" charset="0"/>
              </a:rPr>
              <a:t>Leachate</a:t>
            </a:r>
            <a:r>
              <a:rPr lang="en-US" sz="2300" b="1" dirty="0">
                <a:solidFill>
                  <a:srgbClr val="002060"/>
                </a:solidFill>
                <a:latin typeface="Century Gothic" pitchFamily="34" charset="0"/>
                <a:cs typeface="Times New Roman" pitchFamily="18" charset="0"/>
              </a:rPr>
              <a:t> generation may occur and may be difficult to control.</a:t>
            </a:r>
            <a:endPar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TOPICS</a:t>
            </a:r>
          </a:p>
        </p:txBody>
      </p:sp>
      <p:sp>
        <p:nvSpPr>
          <p:cNvPr id="3" name="Content Placeholder 2"/>
          <p:cNvSpPr>
            <a:spLocks noGrp="1"/>
          </p:cNvSpPr>
          <p:nvPr>
            <p:ph idx="1"/>
          </p:nvPr>
        </p:nvSpPr>
        <p:spPr>
          <a:xfrm>
            <a:off x="285720" y="1214422"/>
            <a:ext cx="4214842" cy="5286412"/>
          </a:xfrm>
          <a:ln w="3175">
            <a:solidFill>
              <a:schemeClr val="tx1"/>
            </a:solidFill>
          </a:ln>
        </p:spPr>
        <p:txBody>
          <a:bodyPr>
            <a:normAutofit/>
          </a:bodyPr>
          <a:lstStyle/>
          <a:p>
            <a:r>
              <a:rPr lang="en-IN" sz="1600" dirty="0">
                <a:solidFill>
                  <a:srgbClr val="002060"/>
                </a:solidFill>
                <a:latin typeface="Century Gothic" pitchFamily="34" charset="0"/>
              </a:rPr>
              <a:t>Waste Disposal </a:t>
            </a:r>
          </a:p>
          <a:p>
            <a:r>
              <a:rPr lang="en-IN" sz="1600" dirty="0">
                <a:solidFill>
                  <a:srgbClr val="002060"/>
                </a:solidFill>
                <a:latin typeface="Century Gothic" pitchFamily="34" charset="0"/>
              </a:rPr>
              <a:t>Key Issues in Waste Disposal </a:t>
            </a:r>
          </a:p>
          <a:p>
            <a:r>
              <a:rPr lang="en-IN" sz="1600" dirty="0">
                <a:solidFill>
                  <a:srgbClr val="002060"/>
                </a:solidFill>
                <a:latin typeface="Century Gothic" pitchFamily="34" charset="0"/>
              </a:rPr>
              <a:t>Disposal Options and Selection Criteria </a:t>
            </a:r>
          </a:p>
          <a:p>
            <a:r>
              <a:rPr lang="en-IN" sz="1600" dirty="0">
                <a:solidFill>
                  <a:srgbClr val="002060"/>
                </a:solidFill>
                <a:latin typeface="Century Gothic" pitchFamily="34" charset="0"/>
              </a:rPr>
              <a:t>Landfill and its essential components </a:t>
            </a:r>
          </a:p>
          <a:p>
            <a:r>
              <a:rPr lang="en-IN" sz="1600" dirty="0">
                <a:solidFill>
                  <a:srgbClr val="002060"/>
                </a:solidFill>
                <a:latin typeface="Century Gothic" pitchFamily="34" charset="0"/>
              </a:rPr>
              <a:t>Types and methods of Landfill </a:t>
            </a:r>
          </a:p>
          <a:p>
            <a:r>
              <a:rPr lang="en-IN" sz="1600" dirty="0">
                <a:solidFill>
                  <a:srgbClr val="002060"/>
                </a:solidFill>
                <a:latin typeface="Century Gothic" pitchFamily="34" charset="0"/>
              </a:rPr>
              <a:t>Liner and its types </a:t>
            </a:r>
          </a:p>
          <a:p>
            <a:pPr lvl="0">
              <a:defRPr/>
            </a:pPr>
            <a:r>
              <a:rPr lang="en-IN" sz="1600" dirty="0">
                <a:solidFill>
                  <a:srgbClr val="002060"/>
                </a:solidFill>
                <a:latin typeface="Century Gothic" pitchFamily="34" charset="0"/>
              </a:rPr>
              <a:t>Materials used for liners</a:t>
            </a:r>
          </a:p>
          <a:p>
            <a:pPr lvl="0">
              <a:defRPr/>
            </a:pPr>
            <a:r>
              <a:rPr lang="en-IN" sz="1600" dirty="0">
                <a:solidFill>
                  <a:srgbClr val="002060"/>
                </a:solidFill>
                <a:latin typeface="Century Gothic" pitchFamily="34" charset="0"/>
              </a:rPr>
              <a:t> Daily cover and their objectives, materials used </a:t>
            </a:r>
          </a:p>
          <a:p>
            <a:endParaRPr lang="en-IN" sz="1600" dirty="0">
              <a:solidFill>
                <a:srgbClr val="002060"/>
              </a:solidFill>
              <a:latin typeface="Century Gothic" pitchFamily="34" charset="0"/>
            </a:endParaRPr>
          </a:p>
        </p:txBody>
      </p:sp>
      <p:sp>
        <p:nvSpPr>
          <p:cNvPr id="4" name="Content Placeholder 2"/>
          <p:cNvSpPr txBox="1">
            <a:spLocks/>
          </p:cNvSpPr>
          <p:nvPr/>
        </p:nvSpPr>
        <p:spPr>
          <a:xfrm>
            <a:off x="4786314" y="1214422"/>
            <a:ext cx="4000528" cy="5286412"/>
          </a:xfrm>
          <a:prstGeom prst="rect">
            <a:avLst/>
          </a:prstGeom>
          <a:ln w="3175">
            <a:solidFill>
              <a:schemeClr val="tx1"/>
            </a:solidFill>
          </a:ln>
        </p:spPr>
        <p:txBody>
          <a:bodyPr vert="horz" lIns="91440" tIns="45720" rIns="91440" bIns="45720" rtlCol="0">
            <a:normAutofit fontScale="925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a:ln>
                  <a:noFill/>
                </a:ln>
                <a:solidFill>
                  <a:srgbClr val="002060"/>
                </a:solidFill>
                <a:effectLst/>
                <a:uLnTx/>
                <a:uFillTx/>
                <a:latin typeface="Century Gothic" pitchFamily="34" charset="0"/>
                <a:cs typeface="Times New Roman" pitchFamily="18" charset="0"/>
              </a:rPr>
              <a:t>Leachate Composition and properties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a:ln>
                  <a:noFill/>
                </a:ln>
                <a:solidFill>
                  <a:srgbClr val="002060"/>
                </a:solidFill>
                <a:effectLst/>
                <a:uLnTx/>
                <a:uFillTx/>
                <a:latin typeface="Century Gothic" pitchFamily="34" charset="0"/>
                <a:cs typeface="Times New Roman" pitchFamily="18" charset="0"/>
              </a:rPr>
              <a:t>Leachate Formation-migration and control Leachate treatment</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a:ln>
                  <a:noFill/>
                </a:ln>
                <a:solidFill>
                  <a:srgbClr val="002060"/>
                </a:solidFill>
                <a:effectLst/>
                <a:uLnTx/>
                <a:uFillTx/>
                <a:latin typeface="Century Gothic" pitchFamily="34" charset="0"/>
                <a:cs typeface="Times New Roman" pitchFamily="18" charset="0"/>
              </a:rPr>
              <a:t> Landfill gas management system</a:t>
            </a:r>
          </a:p>
          <a:p>
            <a:pPr marL="342000" indent="-342000">
              <a:lnSpc>
                <a:spcPct val="160000"/>
              </a:lnSpc>
              <a:buBlip>
                <a:blip r:embed="rId2"/>
              </a:buBlip>
            </a:pPr>
            <a:r>
              <a:rPr lang="en-IN" sz="1600" b="1" dirty="0">
                <a:solidFill>
                  <a:srgbClr val="002060"/>
                </a:solidFill>
                <a:latin typeface="Century Gothic" pitchFamily="34" charset="0"/>
              </a:rPr>
              <a:t>Gas monitoring, treatment methods </a:t>
            </a:r>
          </a:p>
          <a:p>
            <a:pPr marL="342000" indent="-342000">
              <a:lnSpc>
                <a:spcPct val="160000"/>
              </a:lnSpc>
              <a:buBlip>
                <a:blip r:embed="rId2"/>
              </a:buBlip>
            </a:pPr>
            <a:r>
              <a:rPr lang="en-IN" sz="1600" b="1" dirty="0">
                <a:solidFill>
                  <a:srgbClr val="002060"/>
                </a:solidFill>
                <a:latin typeface="Century Gothic" pitchFamily="34" charset="0"/>
              </a:rPr>
              <a:t>Environmental Effects of Landfill</a:t>
            </a:r>
          </a:p>
          <a:p>
            <a:pPr marL="342000" indent="-342000">
              <a:lnSpc>
                <a:spcPct val="160000"/>
              </a:lnSpc>
              <a:buBlip>
                <a:blip r:embed="rId2"/>
              </a:buBlip>
            </a:pPr>
            <a:r>
              <a:rPr lang="en-IN" sz="1600" b="1" dirty="0">
                <a:solidFill>
                  <a:srgbClr val="002060"/>
                </a:solidFill>
                <a:latin typeface="Century Gothic" pitchFamily="34" charset="0"/>
              </a:rPr>
              <a:t> Landfill remediation and rehabitation of open dumps Integrated Waste Management (IWM) </a:t>
            </a:r>
          </a:p>
          <a:p>
            <a:pPr marL="342000" indent="-342000">
              <a:lnSpc>
                <a:spcPct val="160000"/>
              </a:lnSpc>
              <a:buBlip>
                <a:blip r:embed="rId2"/>
              </a:buBlip>
            </a:pPr>
            <a:r>
              <a:rPr lang="en-IN" sz="1600" b="1" dirty="0">
                <a:solidFill>
                  <a:srgbClr val="002060"/>
                </a:solidFill>
                <a:latin typeface="Century Gothic" pitchFamily="34" charset="0"/>
              </a:rPr>
              <a:t>Public Education and Involvement </a:t>
            </a:r>
          </a:p>
          <a:p>
            <a:pPr marL="342000" indent="-342000">
              <a:lnSpc>
                <a:spcPct val="160000"/>
              </a:lnSpc>
              <a:buBlip>
                <a:blip r:embed="rId2"/>
              </a:buBlip>
            </a:pPr>
            <a:r>
              <a:rPr lang="en-IN" sz="1600" b="1" dirty="0">
                <a:solidFill>
                  <a:srgbClr val="002060"/>
                </a:solidFill>
                <a:latin typeface="Century Gothic" pitchFamily="34" charset="0"/>
              </a:rPr>
              <a:t>Tutorial 7:Waste Disposal: A Case Study of Bangalore </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600" b="1" i="0" u="none" strike="noStrike" kern="1200" cap="none" spc="0" normalizeH="0" baseline="0" noProof="0" dirty="0">
              <a:ln>
                <a:noFill/>
              </a:ln>
              <a:solidFill>
                <a:srgbClr val="002060"/>
              </a:solidFill>
              <a:effectLst/>
              <a:uLnTx/>
              <a:uFillTx/>
              <a:latin typeface="Century Gothic" pitchFamily="34"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0" y="1142984"/>
            <a:ext cx="5429256" cy="5715016"/>
          </a:xfrm>
          <a:prstGeom prst="rect">
            <a:avLst/>
          </a:prstGeom>
        </p:spPr>
        <p:txBody>
          <a:bodyPr vert="horz" lIns="91440" tIns="45720" rIns="91440" bIns="45720" rtlCol="0">
            <a:normAutofit fontScale="62500" lnSpcReduction="2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Canyon / Depression method: </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This method refers to the placing of suitable wastes against lined canyon or ravine slide slopes.</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Technique involves placement and compaction of SW in canyon depression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It </a:t>
            </a:r>
            <a:r>
              <a:rPr lang="en-US" sz="2300" b="1" dirty="0">
                <a:solidFill>
                  <a:srgbClr val="C00000"/>
                </a:solidFill>
                <a:latin typeface="Century Gothic" pitchFamily="34" charset="0"/>
                <a:cs typeface="Times New Roman" pitchFamily="18" charset="0"/>
              </a:rPr>
              <a:t>differs with geometry of site</a:t>
            </a:r>
            <a:r>
              <a:rPr lang="en-US" sz="2300" b="1" dirty="0">
                <a:solidFill>
                  <a:srgbClr val="002060"/>
                </a:solidFill>
                <a:latin typeface="Century Gothic" pitchFamily="34" charset="0"/>
                <a:cs typeface="Times New Roman" pitchFamily="18" charset="0"/>
              </a:rPr>
              <a:t>, </a:t>
            </a:r>
            <a:r>
              <a:rPr lang="en-US" sz="2300" b="1" dirty="0">
                <a:solidFill>
                  <a:srgbClr val="C00000"/>
                </a:solidFill>
                <a:latin typeface="Century Gothic" pitchFamily="34" charset="0"/>
                <a:cs typeface="Times New Roman" pitchFamily="18" charset="0"/>
              </a:rPr>
              <a:t>characteristics of available cover material</a:t>
            </a:r>
            <a:r>
              <a:rPr lang="en-US" sz="2300" b="1" dirty="0">
                <a:solidFill>
                  <a:srgbClr val="002060"/>
                </a:solidFill>
                <a:latin typeface="Century Gothic" pitchFamily="34" charset="0"/>
                <a:cs typeface="Times New Roman" pitchFamily="18" charset="0"/>
              </a:rPr>
              <a:t>, </a:t>
            </a:r>
            <a:r>
              <a:rPr lang="en-US" sz="2300" b="1" dirty="0">
                <a:solidFill>
                  <a:srgbClr val="C00000"/>
                </a:solidFill>
                <a:latin typeface="Century Gothic" pitchFamily="34" charset="0"/>
                <a:cs typeface="Times New Roman" pitchFamily="18" charset="0"/>
              </a:rPr>
              <a:t>hydrology, geology of the site</a:t>
            </a:r>
            <a:r>
              <a:rPr lang="en-US" sz="2300" b="1" dirty="0">
                <a:solidFill>
                  <a:srgbClr val="002060"/>
                </a:solidFill>
                <a:latin typeface="Century Gothic" pitchFamily="34" charset="0"/>
                <a:cs typeface="Times New Roman" pitchFamily="18" charset="0"/>
              </a:rPr>
              <a:t>.</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C00000"/>
                </a:solidFill>
                <a:latin typeface="Century Gothic" pitchFamily="34" charset="0"/>
                <a:cs typeface="Times New Roman" pitchFamily="18" charset="0"/>
              </a:rPr>
              <a:t>Control of the surface drainage </a:t>
            </a:r>
            <a:r>
              <a:rPr lang="en-US" sz="2300" b="1" dirty="0">
                <a:solidFill>
                  <a:srgbClr val="002060"/>
                </a:solidFill>
                <a:latin typeface="Century Gothic" pitchFamily="34" charset="0"/>
                <a:cs typeface="Times New Roman" pitchFamily="18" charset="0"/>
              </a:rPr>
              <a:t>is often a critical factor in this method.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C00000"/>
                </a:solidFill>
                <a:latin typeface="Century Gothic" pitchFamily="34" charset="0"/>
                <a:cs typeface="Times New Roman" pitchFamily="18" charset="0"/>
              </a:rPr>
              <a:t>Filling starts at the headed of canyon </a:t>
            </a:r>
            <a:r>
              <a:rPr lang="en-US" sz="2300" b="1" dirty="0">
                <a:solidFill>
                  <a:srgbClr val="002060"/>
                </a:solidFill>
                <a:latin typeface="Century Gothic" pitchFamily="34" charset="0"/>
                <a:cs typeface="Times New Roman" pitchFamily="18" charset="0"/>
              </a:rPr>
              <a:t>and </a:t>
            </a:r>
            <a:r>
              <a:rPr lang="en-US" sz="2300" b="1" dirty="0">
                <a:solidFill>
                  <a:srgbClr val="C00000"/>
                </a:solidFill>
                <a:latin typeface="Century Gothic" pitchFamily="34" charset="0"/>
                <a:cs typeface="Times New Roman" pitchFamily="18" charset="0"/>
              </a:rPr>
              <a:t>ends at mouth </a:t>
            </a:r>
            <a:r>
              <a:rPr lang="en-US" sz="2300" b="1" dirty="0">
                <a:solidFill>
                  <a:srgbClr val="002060"/>
                </a:solidFill>
                <a:latin typeface="Century Gothic" pitchFamily="34" charset="0"/>
                <a:cs typeface="Times New Roman" pitchFamily="18" charset="0"/>
              </a:rPr>
              <a:t>to prevent accumulation of water behind the landfill.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Slope stability and leachate gas emission are critical issues for this type of waster placement.</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endParaRPr lang="en-US" sz="2300" b="1" dirty="0">
              <a:solidFill>
                <a:srgbClr val="002060"/>
              </a:solidFill>
              <a:latin typeface="Century Gothic" pitchFamily="34" charset="0"/>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5538" name="AutoShape 2" descr="Scholl Canyon Landfill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5540" name="AutoShape 4" descr="Evaluation of the Landfill Odor Problem at the Sunshine Canyon Landfi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5542" name="Picture 6" descr="Evaluation of the Landfill Odor Problem at the Sunshine Canyon Landfill"/>
          <p:cNvPicPr>
            <a:picLocks noChangeAspect="1" noChangeArrowheads="1"/>
          </p:cNvPicPr>
          <p:nvPr/>
        </p:nvPicPr>
        <p:blipFill>
          <a:blip r:embed="rId3"/>
          <a:srcRect/>
          <a:stretch>
            <a:fillRect/>
          </a:stretch>
        </p:blipFill>
        <p:spPr bwMode="auto">
          <a:xfrm>
            <a:off x="5467304" y="1928802"/>
            <a:ext cx="3723318" cy="2500330"/>
          </a:xfrm>
          <a:prstGeom prst="rect">
            <a:avLst/>
          </a:prstGeom>
          <a:noFill/>
        </p:spPr>
      </p:pic>
    </p:spTree>
    <p:extLst>
      <p:ext uri="{BB962C8B-B14F-4D97-AF65-F5344CB8AC3E}">
        <p14:creationId xmlns:p14="http://schemas.microsoft.com/office/powerpoint/2010/main" val="32913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In addition to provide an option for waste management, it also serves to improve/ reclaim poor quality land.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It raises the ground elevation/ surface grade of the site. Completed landfills have been converted to municipal parks, playgrounds, golf courses, community land use projects.</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It is the most economical alternative for Solid waste disposal which accounts for its frequent application.</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Other disposal methods are not entirely safe and efficient throughout the year. </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Incineration is costly process, residue requires ultimate disposal on land.</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Composting is a seasonal option.</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It is not possible to reclaim and recycle all solid waste material</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dirty="0">
                <a:solidFill>
                  <a:srgbClr val="002060"/>
                </a:solidFill>
                <a:latin typeface="Century Gothic" pitchFamily="34" charset="0"/>
                <a:cs typeface="Times New Roman" pitchFamily="18" charset="0"/>
              </a:rPr>
              <a:t>Thus landfilling is the most convenient option</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LANDFILLING</a:t>
            </a:r>
            <a:endParaRPr lang="en-IN" dirty="0"/>
          </a:p>
        </p:txBody>
      </p:sp>
      <p:sp>
        <p:nvSpPr>
          <p:cNvPr id="5" name="Content Placeholder 2"/>
          <p:cNvSpPr txBox="1">
            <a:spLocks/>
          </p:cNvSpPr>
          <p:nvPr/>
        </p:nvSpPr>
        <p:spPr>
          <a:xfrm>
            <a:off x="285720" y="1285860"/>
            <a:ext cx="8643998" cy="521497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2"/>
          <p:cNvSpPr txBox="1">
            <a:spLocks/>
          </p:cNvSpPr>
          <p:nvPr/>
        </p:nvSpPr>
        <p:spPr>
          <a:xfrm>
            <a:off x="438120" y="1438260"/>
            <a:ext cx="8643998" cy="5214974"/>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a:ln>
                  <a:noFill/>
                </a:ln>
                <a:solidFill>
                  <a:srgbClr val="C00000"/>
                </a:solidFill>
                <a:effectLst/>
                <a:uLnTx/>
                <a:uFillTx/>
                <a:latin typeface="Century Gothic" pitchFamily="34" charset="0"/>
                <a:ea typeface="+mn-ea"/>
                <a:cs typeface="Times New Roman" pitchFamily="18" charset="0"/>
              </a:rPr>
              <a:t>Difficult</a:t>
            </a:r>
            <a:r>
              <a:rPr kumimoji="0" lang="en-US" sz="2300" b="1" i="0" u="none" strike="noStrike" kern="1200" cap="none" spc="0" normalizeH="0" noProof="0" dirty="0">
                <a:ln>
                  <a:noFill/>
                </a:ln>
                <a:solidFill>
                  <a:srgbClr val="C00000"/>
                </a:solidFill>
                <a:effectLst/>
                <a:uLnTx/>
                <a:uFillTx/>
                <a:latin typeface="Century Gothic" pitchFamily="34" charset="0"/>
                <a:ea typeface="+mn-ea"/>
                <a:cs typeface="Times New Roman" pitchFamily="18" charset="0"/>
              </a:rPr>
              <a:t> to find suitable </a:t>
            </a: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site within economically feasible distance.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a:solidFill>
                  <a:srgbClr val="C00000"/>
                </a:solidFill>
                <a:latin typeface="Century Gothic" pitchFamily="34" charset="0"/>
                <a:cs typeface="Times New Roman" pitchFamily="18" charset="0"/>
              </a:rPr>
              <a:t>It</a:t>
            </a:r>
            <a:r>
              <a:rPr lang="en-US" sz="2300" b="1" dirty="0">
                <a:solidFill>
                  <a:srgbClr val="C00000"/>
                </a:solidFill>
                <a:latin typeface="Century Gothic" pitchFamily="34" charset="0"/>
                <a:cs typeface="Times New Roman" pitchFamily="18" charset="0"/>
              </a:rPr>
              <a:t> is not possible to build a completely safe and secure solid waste landfill</a:t>
            </a:r>
            <a:r>
              <a:rPr lang="en-US" sz="2300" b="1" dirty="0">
                <a:solidFill>
                  <a:srgbClr val="002060"/>
                </a:solidFill>
                <a:latin typeface="Century Gothic" pitchFamily="34" charset="0"/>
                <a:cs typeface="Times New Roman" pitchFamily="18" charset="0"/>
              </a:rPr>
              <a:t>. Some of the pollutants may escape in the environment in the form of leachate.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Potential</a:t>
            </a: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 harm to public health due to air, soil, water and noise</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lang="en-US" sz="2300" b="1" baseline="0" dirty="0">
                <a:solidFill>
                  <a:srgbClr val="002060"/>
                </a:solidFill>
                <a:latin typeface="Century Gothic" pitchFamily="34" charset="0"/>
                <a:cs typeface="Times New Roman" pitchFamily="18" charset="0"/>
              </a:rPr>
              <a:t>Damage</a:t>
            </a:r>
            <a:r>
              <a:rPr lang="en-US" sz="2300" b="1" dirty="0">
                <a:solidFill>
                  <a:srgbClr val="002060"/>
                </a:solidFill>
                <a:latin typeface="Century Gothic" pitchFamily="34" charset="0"/>
                <a:cs typeface="Times New Roman" pitchFamily="18" charset="0"/>
              </a:rPr>
              <a:t> to local ecosystem</a:t>
            </a:r>
          </a:p>
          <a:p>
            <a:pPr marL="342900" marR="0" lvl="0" indent="-342900" algn="just" defTabSz="914400" rtl="0" eaLnBrk="1" fontAlgn="auto" latinLnBrk="0" hangingPunct="1">
              <a:lnSpc>
                <a:spcPct val="200000"/>
              </a:lnSpc>
              <a:spcBef>
                <a:spcPct val="20000"/>
              </a:spcBef>
              <a:spcAft>
                <a:spcPts val="0"/>
              </a:spcAft>
              <a:buClrTx/>
              <a:buSzTx/>
              <a:buFontTx/>
              <a:buBlip>
                <a:blip r:embed="rId2"/>
              </a:buBlip>
              <a:tabLst/>
              <a:defRPr/>
            </a:pPr>
            <a:r>
              <a:rPr kumimoji="0" lang="en-US" sz="2300" b="1" i="0" u="none" strike="noStrike" kern="1200" cap="none" spc="0" normalizeH="0" baseline="0" noProof="0" dirty="0">
                <a:ln>
                  <a:noFill/>
                </a:ln>
                <a:solidFill>
                  <a:srgbClr val="002060"/>
                </a:solidFill>
                <a:effectLst/>
                <a:uLnTx/>
                <a:uFillTx/>
                <a:latin typeface="Century Gothic" pitchFamily="34" charset="0"/>
                <a:ea typeface="+mn-ea"/>
                <a:cs typeface="Times New Roman" pitchFamily="18" charset="0"/>
              </a:rPr>
              <a:t>Public</a:t>
            </a:r>
            <a:r>
              <a:rPr kumimoji="0" lang="en-US" sz="2300" b="1" i="0" u="none" strike="noStrike" kern="1200" cap="none" spc="0" normalizeH="0" noProof="0" dirty="0">
                <a:ln>
                  <a:noFill/>
                </a:ln>
                <a:solidFill>
                  <a:srgbClr val="002060"/>
                </a:solidFill>
                <a:effectLst/>
                <a:uLnTx/>
                <a:uFillTx/>
                <a:latin typeface="Century Gothic" pitchFamily="34" charset="0"/>
                <a:ea typeface="+mn-ea"/>
                <a:cs typeface="Times New Roman" pitchFamily="18" charset="0"/>
              </a:rPr>
              <a:t> oppose.</a:t>
            </a:r>
            <a:endParaRPr kumimoji="0" lang="en-IN" sz="2700" b="1"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91324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dirty="0">
                <a:latin typeface="Bahnschrift SemiBold" pitchFamily="34" charset="0"/>
              </a:rPr>
              <a:t>LINER AND ITS TYPES</a:t>
            </a:r>
            <a:r>
              <a:rPr lang="en-IN" dirty="0">
                <a:latin typeface="Bahnschrift SemiBold" pitchFamily="34" charset="0"/>
              </a:rPr>
              <a:t> </a:t>
            </a:r>
            <a:br>
              <a:rPr lang="en-IN" dirty="0">
                <a:latin typeface="Bahnschrift SemiBold" pitchFamily="34" charset="0"/>
              </a:rPr>
            </a:br>
            <a:endParaRPr lang="en-IN" dirty="0"/>
          </a:p>
        </p:txBody>
      </p:sp>
      <p:sp>
        <p:nvSpPr>
          <p:cNvPr id="3" name="Content Placeholder 2"/>
          <p:cNvSpPr>
            <a:spLocks noGrp="1"/>
          </p:cNvSpPr>
          <p:nvPr>
            <p:ph idx="1"/>
          </p:nvPr>
        </p:nvSpPr>
        <p:spPr>
          <a:xfrm>
            <a:off x="0" y="1142984"/>
            <a:ext cx="5357850" cy="5500726"/>
          </a:xfrm>
        </p:spPr>
        <p:txBody>
          <a:bodyPr>
            <a:normAutofit fontScale="47500" lnSpcReduction="20000"/>
          </a:bodyPr>
          <a:lstStyle/>
          <a:p>
            <a:pPr algn="just">
              <a:lnSpc>
                <a:spcPct val="220000"/>
              </a:lnSpc>
            </a:pPr>
            <a:r>
              <a:rPr lang="en-US" dirty="0">
                <a:latin typeface="Century Gothic" pitchFamily="34" charset="0"/>
              </a:rPr>
              <a:t>Landfill liners are designed and constructed to create a barrier between the waste and the environment and to drain the leachate to collection and treatment facilities. This is done to prevent the uncontrolled release of leachate into the environment.</a:t>
            </a:r>
          </a:p>
          <a:p>
            <a:pPr algn="just">
              <a:lnSpc>
                <a:spcPct val="220000"/>
              </a:lnSpc>
            </a:pPr>
            <a:r>
              <a:rPr lang="en-US" dirty="0">
                <a:latin typeface="Century Gothic" pitchFamily="34" charset="0"/>
              </a:rPr>
              <a:t>Society produces many different solid wastes that pose different threats to the environment and to community health. Different disposal sites are available for these different types of waste. The potential threat posed by the waste determines the type of liner system required for each type of landfill. Liners may be described as single (also referred to as simple), composite, or double liners. </a:t>
            </a:r>
            <a:endParaRPr lang="en-IN" dirty="0">
              <a:latin typeface="Century Gothic" pitchFamily="34" charset="0"/>
            </a:endParaRPr>
          </a:p>
        </p:txBody>
      </p:sp>
      <p:sp>
        <p:nvSpPr>
          <p:cNvPr id="61442" name="AutoShape 2" descr="Landfill Liners Vary by Application | Agru Americ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1444" name="AutoShape 4" descr="Landfill Liners Vary by Application | Agru Americ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1445" name="Picture 5"/>
          <p:cNvPicPr>
            <a:picLocks noChangeAspect="1" noChangeArrowheads="1"/>
          </p:cNvPicPr>
          <p:nvPr/>
        </p:nvPicPr>
        <p:blipFill>
          <a:blip r:embed="rId2"/>
          <a:srcRect/>
          <a:stretch>
            <a:fillRect/>
          </a:stretch>
        </p:blipFill>
        <p:spPr bwMode="auto">
          <a:xfrm>
            <a:off x="5543449" y="1357298"/>
            <a:ext cx="3600551" cy="1614482"/>
          </a:xfrm>
          <a:prstGeom prst="rect">
            <a:avLst/>
          </a:prstGeom>
          <a:noFill/>
          <a:ln w="9525">
            <a:noFill/>
            <a:miter lim="800000"/>
            <a:headEnd/>
            <a:tailEnd/>
          </a:ln>
          <a:effectLst/>
        </p:spPr>
      </p:pic>
    </p:spTree>
    <p:extLst>
      <p:ext uri="{BB962C8B-B14F-4D97-AF65-F5344CB8AC3E}">
        <p14:creationId xmlns:p14="http://schemas.microsoft.com/office/powerpoint/2010/main" val="267232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SINGLE-LINER SYSTEMS</a:t>
            </a:r>
          </a:p>
        </p:txBody>
      </p:sp>
      <p:sp>
        <p:nvSpPr>
          <p:cNvPr id="3" name="Content Placeholder 2"/>
          <p:cNvSpPr>
            <a:spLocks noGrp="1"/>
          </p:cNvSpPr>
          <p:nvPr>
            <p:ph idx="1"/>
          </p:nvPr>
        </p:nvSpPr>
        <p:spPr>
          <a:xfrm>
            <a:off x="0" y="1214422"/>
            <a:ext cx="4714876" cy="5286412"/>
          </a:xfrm>
        </p:spPr>
        <p:txBody>
          <a:bodyPr>
            <a:normAutofit fontScale="92500" lnSpcReduction="10000"/>
          </a:bodyPr>
          <a:lstStyle/>
          <a:p>
            <a:pPr algn="just">
              <a:lnSpc>
                <a:spcPct val="160000"/>
              </a:lnSpc>
            </a:pPr>
            <a:r>
              <a:rPr lang="en-US" sz="1900" dirty="0">
                <a:latin typeface="Century Gothic" pitchFamily="34" charset="0"/>
              </a:rPr>
              <a:t>Single liners (Box 1) consist of a clay liner, a geosynthetic clay liner, or a </a:t>
            </a:r>
            <a:r>
              <a:rPr lang="en-US" sz="1900" dirty="0" err="1">
                <a:latin typeface="Century Gothic" pitchFamily="34" charset="0"/>
              </a:rPr>
              <a:t>geomembrane</a:t>
            </a:r>
            <a:r>
              <a:rPr lang="en-US" sz="1900" dirty="0">
                <a:latin typeface="Century Gothic" pitchFamily="34" charset="0"/>
              </a:rPr>
              <a:t> (specialized plastic sheeting). </a:t>
            </a:r>
          </a:p>
          <a:p>
            <a:pPr algn="just">
              <a:lnSpc>
                <a:spcPct val="160000"/>
              </a:lnSpc>
            </a:pPr>
            <a:r>
              <a:rPr lang="en-US" sz="1900" dirty="0">
                <a:latin typeface="Century Gothic" pitchFamily="34" charset="0"/>
              </a:rPr>
              <a:t>Single liners are sometimes used in landfills designed to hold construction and demolition debris (C&amp;DD). Construction and demolition debris results from building and demolition activities and includes concrete, asphalt, shingles, wood, bricks, and glass. </a:t>
            </a:r>
            <a:endParaRPr lang="en-IN" sz="1900" dirty="0">
              <a:latin typeface="Century Gothic" pitchFamily="34" charset="0"/>
            </a:endParaRPr>
          </a:p>
        </p:txBody>
      </p:sp>
      <p:pic>
        <p:nvPicPr>
          <p:cNvPr id="4" name="Content Placeholder 3"/>
          <p:cNvPicPr>
            <a:picLocks noChangeAspect="1"/>
          </p:cNvPicPr>
          <p:nvPr/>
        </p:nvPicPr>
        <p:blipFill>
          <a:blip r:embed="rId2"/>
          <a:srcRect r="2597"/>
          <a:stretch>
            <a:fillRect/>
          </a:stretch>
        </p:blipFill>
        <p:spPr>
          <a:xfrm>
            <a:off x="4714876" y="4429132"/>
            <a:ext cx="4286280" cy="2203533"/>
          </a:xfrm>
          <a:prstGeom prst="rect">
            <a:avLst/>
          </a:prstGeom>
        </p:spPr>
      </p:pic>
      <p:pic>
        <p:nvPicPr>
          <p:cNvPr id="60418" name="Picture 2" descr="Chapter 16 Landfill Liners and Geosynthetics - ppt download"/>
          <p:cNvPicPr>
            <a:picLocks noChangeAspect="1" noChangeArrowheads="1"/>
          </p:cNvPicPr>
          <p:nvPr/>
        </p:nvPicPr>
        <p:blipFill>
          <a:blip r:embed="rId3"/>
          <a:srcRect l="12500" t="16667" r="20312" b="10416"/>
          <a:stretch>
            <a:fillRect/>
          </a:stretch>
        </p:blipFill>
        <p:spPr bwMode="auto">
          <a:xfrm>
            <a:off x="4929190" y="1142984"/>
            <a:ext cx="3949501" cy="3214710"/>
          </a:xfrm>
          <a:prstGeom prst="rect">
            <a:avLst/>
          </a:prstGeom>
          <a:noFill/>
        </p:spPr>
      </p:pic>
      <p:sp>
        <p:nvSpPr>
          <p:cNvPr id="7" name="TextBox 6"/>
          <p:cNvSpPr txBox="1"/>
          <p:nvPr/>
        </p:nvSpPr>
        <p:spPr>
          <a:xfrm>
            <a:off x="5143504" y="2571744"/>
            <a:ext cx="714380" cy="369332"/>
          </a:xfrm>
          <a:prstGeom prst="rect">
            <a:avLst/>
          </a:prstGeom>
          <a:solidFill>
            <a:schemeClr val="bg1"/>
          </a:solidFill>
        </p:spPr>
        <p:txBody>
          <a:bodyPr wrap="square" rtlCol="0">
            <a:spAutoFit/>
          </a:bodyPr>
          <a:lstStyle/>
          <a:p>
            <a:endParaRPr lang="en-IN" dirty="0"/>
          </a:p>
        </p:txBody>
      </p:sp>
      <p:sp>
        <p:nvSpPr>
          <p:cNvPr id="8" name="TextBox 7"/>
          <p:cNvSpPr txBox="1"/>
          <p:nvPr/>
        </p:nvSpPr>
        <p:spPr>
          <a:xfrm>
            <a:off x="5143504" y="4000504"/>
            <a:ext cx="714380"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225162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DOUBLE-LINER SYSTEMS</a:t>
            </a:r>
          </a:p>
        </p:txBody>
      </p:sp>
      <p:sp>
        <p:nvSpPr>
          <p:cNvPr id="3" name="Content Placeholder 2"/>
          <p:cNvSpPr>
            <a:spLocks noGrp="1"/>
          </p:cNvSpPr>
          <p:nvPr>
            <p:ph idx="1"/>
          </p:nvPr>
        </p:nvSpPr>
        <p:spPr>
          <a:xfrm>
            <a:off x="0" y="1214422"/>
            <a:ext cx="4572032" cy="5286412"/>
          </a:xfrm>
        </p:spPr>
        <p:txBody>
          <a:bodyPr>
            <a:normAutofit fontScale="77500" lnSpcReduction="20000"/>
          </a:bodyPr>
          <a:lstStyle/>
          <a:p>
            <a:pPr algn="just">
              <a:lnSpc>
                <a:spcPct val="170000"/>
              </a:lnSpc>
            </a:pPr>
            <a:r>
              <a:rPr lang="en-US" sz="1900" dirty="0">
                <a:latin typeface="Century Gothic" pitchFamily="34" charset="0"/>
              </a:rPr>
              <a:t>A double liner consists of either two single liners, two composite liners, or a single and a composite liner . The </a:t>
            </a:r>
            <a:r>
              <a:rPr lang="en-US" sz="1900" dirty="0">
                <a:solidFill>
                  <a:srgbClr val="C00000"/>
                </a:solidFill>
                <a:latin typeface="Century Gothic" pitchFamily="34" charset="0"/>
              </a:rPr>
              <a:t>upper (primary) liner </a:t>
            </a:r>
            <a:r>
              <a:rPr lang="en-US" sz="1900" dirty="0">
                <a:latin typeface="Century Gothic" pitchFamily="34" charset="0"/>
              </a:rPr>
              <a:t>usually functions to collect the leachate, while the lower (secondary) liner acts as a </a:t>
            </a:r>
            <a:r>
              <a:rPr lang="en-US" sz="1900" dirty="0">
                <a:solidFill>
                  <a:srgbClr val="C00000"/>
                </a:solidFill>
                <a:latin typeface="Century Gothic" pitchFamily="34" charset="0"/>
              </a:rPr>
              <a:t>leak-detection system </a:t>
            </a:r>
            <a:r>
              <a:rPr lang="en-US" sz="1900" dirty="0">
                <a:latin typeface="Century Gothic" pitchFamily="34" charset="0"/>
              </a:rPr>
              <a:t>and backup to the primary liner.</a:t>
            </a:r>
          </a:p>
          <a:p>
            <a:pPr algn="just">
              <a:lnSpc>
                <a:spcPct val="170000"/>
              </a:lnSpc>
            </a:pPr>
            <a:r>
              <a:rPr lang="en-US" sz="1900" dirty="0">
                <a:latin typeface="Century Gothic" pitchFamily="34" charset="0"/>
              </a:rPr>
              <a:t>Double-liner systems are used in some </a:t>
            </a:r>
            <a:r>
              <a:rPr lang="en-US" sz="1900" dirty="0">
                <a:solidFill>
                  <a:srgbClr val="C00000"/>
                </a:solidFill>
                <a:latin typeface="Century Gothic" pitchFamily="34" charset="0"/>
              </a:rPr>
              <a:t>municipal solid waste landfills </a:t>
            </a:r>
            <a:r>
              <a:rPr lang="en-US" sz="1900" dirty="0">
                <a:latin typeface="Century Gothic" pitchFamily="34" charset="0"/>
              </a:rPr>
              <a:t>and in all </a:t>
            </a:r>
            <a:r>
              <a:rPr lang="en-US" sz="1900" dirty="0">
                <a:solidFill>
                  <a:srgbClr val="C00000"/>
                </a:solidFill>
                <a:latin typeface="Century Gothic" pitchFamily="34" charset="0"/>
              </a:rPr>
              <a:t>hazardous waste landfills</a:t>
            </a:r>
            <a:r>
              <a:rPr lang="en-US" sz="1900" dirty="0">
                <a:latin typeface="Century Gothic" pitchFamily="34" charset="0"/>
              </a:rPr>
              <a:t>.</a:t>
            </a:r>
          </a:p>
          <a:p>
            <a:pPr algn="just">
              <a:lnSpc>
                <a:spcPct val="170000"/>
              </a:lnSpc>
            </a:pPr>
            <a:r>
              <a:rPr lang="en-US" sz="1900" dirty="0">
                <a:latin typeface="Century Gothic" pitchFamily="34" charset="0"/>
              </a:rPr>
              <a:t>Hazardous waste landfills (also referred to as secure landfills) are constructed for the disposal of wastes that once were ignitable, corrosive, reactive, toxic.</a:t>
            </a:r>
            <a:endParaRPr lang="en-IN" sz="1900" dirty="0">
              <a:latin typeface="Century Gothic" pitchFamily="34" charset="0"/>
            </a:endParaRPr>
          </a:p>
        </p:txBody>
      </p:sp>
      <p:pic>
        <p:nvPicPr>
          <p:cNvPr id="4" name="Content Placeholder 3"/>
          <p:cNvPicPr>
            <a:picLocks noChangeAspect="1"/>
          </p:cNvPicPr>
          <p:nvPr/>
        </p:nvPicPr>
        <p:blipFill>
          <a:blip r:embed="rId2"/>
          <a:stretch>
            <a:fillRect/>
          </a:stretch>
        </p:blipFill>
        <p:spPr>
          <a:xfrm>
            <a:off x="4629900" y="4000504"/>
            <a:ext cx="4514100" cy="2062955"/>
          </a:xfrm>
          <a:prstGeom prst="rect">
            <a:avLst/>
          </a:prstGeom>
        </p:spPr>
      </p:pic>
    </p:spTree>
    <p:extLst>
      <p:ext uri="{BB962C8B-B14F-4D97-AF65-F5344CB8AC3E}">
        <p14:creationId xmlns:p14="http://schemas.microsoft.com/office/powerpoint/2010/main" val="3745408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METHOD OF TREATMENT FOR VARIOUS TYPES OF SOLID WASTE </a:t>
            </a:r>
            <a:br>
              <a:rPr lang="en-IN" sz="2800" dirty="0"/>
            </a:br>
            <a:endParaRPr lang="en-IN" sz="2800" dirty="0"/>
          </a:p>
        </p:txBody>
      </p:sp>
      <p:sp>
        <p:nvSpPr>
          <p:cNvPr id="3" name="Content Placeholder 2"/>
          <p:cNvSpPr>
            <a:spLocks noGrp="1"/>
          </p:cNvSpPr>
          <p:nvPr>
            <p:ph idx="1"/>
          </p:nvPr>
        </p:nvSpPr>
        <p:spPr>
          <a:xfrm>
            <a:off x="214282" y="1285860"/>
            <a:ext cx="8929718" cy="5357850"/>
          </a:xfrm>
        </p:spPr>
        <p:txBody>
          <a:bodyPr>
            <a:normAutofit fontScale="77500" lnSpcReduction="20000"/>
          </a:bodyPr>
          <a:lstStyle/>
          <a:p>
            <a:pPr>
              <a:lnSpc>
                <a:spcPct val="160000"/>
              </a:lnSpc>
              <a:buNone/>
            </a:pPr>
            <a:r>
              <a:rPr lang="en-US" sz="2300" dirty="0">
                <a:solidFill>
                  <a:srgbClr val="C00000"/>
                </a:solidFill>
                <a:latin typeface="Century Gothic" pitchFamily="34" charset="0"/>
              </a:rPr>
              <a:t>Methods of Solid Waste Disposal and Management:</a:t>
            </a:r>
          </a:p>
          <a:p>
            <a:pPr>
              <a:lnSpc>
                <a:spcPct val="200000"/>
              </a:lnSpc>
              <a:buNone/>
            </a:pPr>
            <a:r>
              <a:rPr lang="en-US" sz="2300" dirty="0">
                <a:solidFill>
                  <a:srgbClr val="002060"/>
                </a:solidFill>
                <a:latin typeface="Century Gothic" pitchFamily="34" charset="0"/>
              </a:rPr>
              <a:t>	1) Solid Waste Open Burning</a:t>
            </a:r>
            <a:br>
              <a:rPr lang="en-US" sz="2300" dirty="0">
                <a:solidFill>
                  <a:srgbClr val="002060"/>
                </a:solidFill>
                <a:latin typeface="Century Gothic" pitchFamily="34" charset="0"/>
              </a:rPr>
            </a:br>
            <a:r>
              <a:rPr lang="en-US" sz="2300" dirty="0">
                <a:solidFill>
                  <a:srgbClr val="002060"/>
                </a:solidFill>
                <a:latin typeface="Century Gothic" pitchFamily="34" charset="0"/>
              </a:rPr>
              <a:t>2) Sea dumping process</a:t>
            </a:r>
            <a:br>
              <a:rPr lang="en-US" sz="2300" dirty="0">
                <a:solidFill>
                  <a:srgbClr val="002060"/>
                </a:solidFill>
                <a:latin typeface="Century Gothic" pitchFamily="34" charset="0"/>
              </a:rPr>
            </a:br>
            <a:r>
              <a:rPr lang="en-US" sz="2300" dirty="0">
                <a:solidFill>
                  <a:srgbClr val="002060"/>
                </a:solidFill>
                <a:latin typeface="Century Gothic" pitchFamily="34" charset="0"/>
              </a:rPr>
              <a:t>3) Solid wastes sanitary landfills</a:t>
            </a:r>
            <a:br>
              <a:rPr lang="en-US" sz="2300" dirty="0">
                <a:solidFill>
                  <a:srgbClr val="002060"/>
                </a:solidFill>
                <a:latin typeface="Century Gothic" pitchFamily="34" charset="0"/>
              </a:rPr>
            </a:br>
            <a:r>
              <a:rPr lang="en-US" sz="2300" dirty="0">
                <a:solidFill>
                  <a:srgbClr val="002060"/>
                </a:solidFill>
                <a:latin typeface="Century Gothic" pitchFamily="34" charset="0"/>
              </a:rPr>
              <a:t>4) Incineration method</a:t>
            </a:r>
            <a:br>
              <a:rPr lang="en-US" sz="2300" dirty="0">
                <a:solidFill>
                  <a:srgbClr val="002060"/>
                </a:solidFill>
                <a:latin typeface="Century Gothic" pitchFamily="34" charset="0"/>
              </a:rPr>
            </a:br>
            <a:r>
              <a:rPr lang="en-US" sz="2300" dirty="0">
                <a:solidFill>
                  <a:srgbClr val="002060"/>
                </a:solidFill>
                <a:latin typeface="Century Gothic" pitchFamily="34" charset="0"/>
              </a:rPr>
              <a:t>5) Composting process</a:t>
            </a:r>
            <a:br>
              <a:rPr lang="en-US" sz="2300" dirty="0">
                <a:solidFill>
                  <a:srgbClr val="002060"/>
                </a:solidFill>
                <a:latin typeface="Century Gothic" pitchFamily="34" charset="0"/>
              </a:rPr>
            </a:br>
            <a:r>
              <a:rPr lang="en-US" sz="2300" dirty="0">
                <a:solidFill>
                  <a:srgbClr val="002060"/>
                </a:solidFill>
                <a:latin typeface="Century Gothic" pitchFamily="34" charset="0"/>
              </a:rPr>
              <a:t>6) Disposal by </a:t>
            </a:r>
            <a:r>
              <a:rPr lang="en-US" sz="2300" dirty="0" err="1">
                <a:solidFill>
                  <a:srgbClr val="002060"/>
                </a:solidFill>
                <a:latin typeface="Century Gothic" pitchFamily="34" charset="0"/>
              </a:rPr>
              <a:t>Ploughing</a:t>
            </a:r>
            <a:r>
              <a:rPr lang="en-US" sz="2300" dirty="0">
                <a:solidFill>
                  <a:srgbClr val="002060"/>
                </a:solidFill>
                <a:latin typeface="Century Gothic" pitchFamily="34" charset="0"/>
              </a:rPr>
              <a:t> into the fields</a:t>
            </a:r>
            <a:br>
              <a:rPr lang="en-US" sz="2300" dirty="0">
                <a:solidFill>
                  <a:srgbClr val="002060"/>
                </a:solidFill>
                <a:latin typeface="Century Gothic" pitchFamily="34" charset="0"/>
              </a:rPr>
            </a:br>
            <a:r>
              <a:rPr lang="en-US" sz="2300" dirty="0">
                <a:solidFill>
                  <a:srgbClr val="002060"/>
                </a:solidFill>
                <a:latin typeface="Century Gothic" pitchFamily="34" charset="0"/>
              </a:rPr>
              <a:t>7) Disposal by hog feeding</a:t>
            </a:r>
            <a:br>
              <a:rPr lang="en-US" sz="2300" dirty="0">
                <a:solidFill>
                  <a:srgbClr val="002060"/>
                </a:solidFill>
                <a:latin typeface="Century Gothic" pitchFamily="34" charset="0"/>
              </a:rPr>
            </a:br>
            <a:r>
              <a:rPr lang="en-US" sz="2300" dirty="0">
                <a:solidFill>
                  <a:srgbClr val="002060"/>
                </a:solidFill>
                <a:latin typeface="Century Gothic" pitchFamily="34" charset="0"/>
              </a:rPr>
              <a:t>8) Salvaging procedure</a:t>
            </a:r>
            <a:br>
              <a:rPr lang="en-US" sz="2300" dirty="0">
                <a:solidFill>
                  <a:srgbClr val="002060"/>
                </a:solidFill>
                <a:latin typeface="Century Gothic" pitchFamily="34" charset="0"/>
              </a:rPr>
            </a:br>
            <a:r>
              <a:rPr lang="en-US" sz="2300" dirty="0">
                <a:solidFill>
                  <a:srgbClr val="002060"/>
                </a:solidFill>
                <a:latin typeface="Century Gothic" pitchFamily="34" charset="0"/>
              </a:rPr>
              <a:t>9) Fermentation/biological digestion</a:t>
            </a:r>
          </a:p>
          <a:p>
            <a:endParaRPr lang="en-IN" dirty="0"/>
          </a:p>
        </p:txBody>
      </p:sp>
    </p:spTree>
    <p:extLst>
      <p:ext uri="{BB962C8B-B14F-4D97-AF65-F5344CB8AC3E}">
        <p14:creationId xmlns:p14="http://schemas.microsoft.com/office/powerpoint/2010/main" val="2967149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dirty="0"/>
              <a:t>OPEN DUMPS</a:t>
            </a:r>
            <a:endParaRPr lang="en-IN" dirty="0"/>
          </a:p>
        </p:txBody>
      </p:sp>
      <p:sp>
        <p:nvSpPr>
          <p:cNvPr id="3" name="Content Placeholder 2"/>
          <p:cNvSpPr>
            <a:spLocks noGrp="1"/>
          </p:cNvSpPr>
          <p:nvPr>
            <p:ph idx="1"/>
          </p:nvPr>
        </p:nvSpPr>
        <p:spPr>
          <a:xfrm>
            <a:off x="0" y="1142984"/>
            <a:ext cx="5000660" cy="5429288"/>
          </a:xfrm>
        </p:spPr>
        <p:txBody>
          <a:bodyPr>
            <a:normAutofit fontScale="85000" lnSpcReduction="10000"/>
          </a:bodyPr>
          <a:lstStyle/>
          <a:p>
            <a:pPr algn="just">
              <a:lnSpc>
                <a:spcPct val="200000"/>
              </a:lnSpc>
            </a:pPr>
            <a:r>
              <a:rPr lang="en-US" sz="1900" dirty="0">
                <a:solidFill>
                  <a:srgbClr val="C00000"/>
                </a:solidFill>
                <a:latin typeface="Century Gothic" pitchFamily="34" charset="0"/>
              </a:rPr>
              <a:t>Open dumps refer to uncovered areas that are used to dump solid waste of all kinds.</a:t>
            </a:r>
          </a:p>
          <a:p>
            <a:pPr algn="just">
              <a:lnSpc>
                <a:spcPct val="200000"/>
              </a:lnSpc>
            </a:pPr>
            <a:r>
              <a:rPr lang="en-US" sz="1900" dirty="0">
                <a:solidFill>
                  <a:srgbClr val="002060"/>
                </a:solidFill>
                <a:latin typeface="Century Gothic" pitchFamily="34" charset="0"/>
              </a:rPr>
              <a:t>The waste is untreated, and not segregated.</a:t>
            </a:r>
          </a:p>
          <a:p>
            <a:pPr algn="just">
              <a:lnSpc>
                <a:spcPct val="200000"/>
              </a:lnSpc>
            </a:pPr>
            <a:r>
              <a:rPr lang="en-US" sz="1900" dirty="0">
                <a:solidFill>
                  <a:srgbClr val="002060"/>
                </a:solidFill>
                <a:latin typeface="Century Gothic" pitchFamily="34" charset="0"/>
              </a:rPr>
              <a:t>It is the breeding ground for files, rats, and other insects that spread disease.</a:t>
            </a:r>
          </a:p>
          <a:p>
            <a:pPr algn="just">
              <a:lnSpc>
                <a:spcPct val="200000"/>
              </a:lnSpc>
            </a:pPr>
            <a:r>
              <a:rPr lang="en-US" sz="1900" dirty="0">
                <a:solidFill>
                  <a:srgbClr val="002060"/>
                </a:solidFill>
                <a:latin typeface="Century Gothic" pitchFamily="34" charset="0"/>
              </a:rPr>
              <a:t>The rainwater run-off from these dumps contaminates nearby land and water, thereby spreading disease. In some countries, open dumps are being phased out.</a:t>
            </a:r>
            <a:endParaRPr lang="en-IN" sz="1900" dirty="0">
              <a:solidFill>
                <a:srgbClr val="002060"/>
              </a:solidFill>
              <a:latin typeface="Century Gothic" pitchFamily="34" charset="0"/>
            </a:endParaRPr>
          </a:p>
        </p:txBody>
      </p:sp>
      <p:pic>
        <p:nvPicPr>
          <p:cNvPr id="4" name="Picture 2" descr="What is Sanitary Landfill and Difference Between Sanitary Landfill and Open  Dumping - Conserve Energy Fu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8" y="1428736"/>
            <a:ext cx="3615704" cy="240670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stretch>
            <a:fillRect/>
          </a:stretch>
        </p:blipFill>
        <p:spPr>
          <a:xfrm>
            <a:off x="5357818" y="4071942"/>
            <a:ext cx="3649974" cy="2428892"/>
          </a:xfrm>
          <a:prstGeom prst="rect">
            <a:avLst/>
          </a:prstGeom>
        </p:spPr>
      </p:pic>
    </p:spTree>
    <p:extLst>
      <p:ext uri="{BB962C8B-B14F-4D97-AF65-F5344CB8AC3E}">
        <p14:creationId xmlns:p14="http://schemas.microsoft.com/office/powerpoint/2010/main" val="318959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 DUMPING PROCESS</a:t>
            </a:r>
            <a:endParaRPr lang="en-IN" dirty="0"/>
          </a:p>
        </p:txBody>
      </p:sp>
      <p:sp>
        <p:nvSpPr>
          <p:cNvPr id="3" name="Content Placeholder 2"/>
          <p:cNvSpPr>
            <a:spLocks noGrp="1"/>
          </p:cNvSpPr>
          <p:nvPr>
            <p:ph idx="1"/>
          </p:nvPr>
        </p:nvSpPr>
        <p:spPr>
          <a:xfrm>
            <a:off x="214282" y="1142984"/>
            <a:ext cx="5357850" cy="5500726"/>
          </a:xfrm>
        </p:spPr>
        <p:txBody>
          <a:bodyPr>
            <a:normAutofit fontScale="70000" lnSpcReduction="20000"/>
          </a:bodyPr>
          <a:lstStyle/>
          <a:p>
            <a:pPr algn="just"/>
            <a:r>
              <a:rPr lang="en-US" dirty="0">
                <a:solidFill>
                  <a:srgbClr val="C00000"/>
                </a:solidFill>
                <a:latin typeface="Century Gothic" pitchFamily="34" charset="0"/>
              </a:rPr>
              <a:t>SEA DUMPING PROCESS:</a:t>
            </a:r>
          </a:p>
          <a:p>
            <a:pPr algn="just">
              <a:lnSpc>
                <a:spcPct val="170000"/>
              </a:lnSpc>
            </a:pPr>
            <a:r>
              <a:rPr lang="en-US" dirty="0">
                <a:solidFill>
                  <a:srgbClr val="002060"/>
                </a:solidFill>
                <a:latin typeface="Century Gothic" pitchFamily="34" charset="0"/>
              </a:rPr>
              <a:t>This sea dumping process can be carried out only in coastal cities. This is very costly procedure and not environment friendly.</a:t>
            </a:r>
          </a:p>
          <a:p>
            <a:pPr algn="just">
              <a:lnSpc>
                <a:spcPct val="170000"/>
              </a:lnSpc>
            </a:pPr>
            <a:r>
              <a:rPr lang="en-US" dirty="0">
                <a:solidFill>
                  <a:srgbClr val="002060"/>
                </a:solidFill>
                <a:latin typeface="Century Gothic" pitchFamily="34" charset="0"/>
              </a:rPr>
              <a:t>It consists of dumping materials from land or from a vessel, or discharging them through a pipe into marine waters. Ocean waste disposal is purposeful as opposed to accidental. The discharge is directly to marine waters as opposed to indirectly through rivers or groundwater.</a:t>
            </a:r>
            <a:endParaRPr lang="en-IN" dirty="0">
              <a:solidFill>
                <a:srgbClr val="002060"/>
              </a:solidFill>
              <a:latin typeface="Century Gothic" pitchFamily="34" charset="0"/>
            </a:endParaRPr>
          </a:p>
        </p:txBody>
      </p:sp>
      <p:pic>
        <p:nvPicPr>
          <p:cNvPr id="4" name="Content Placeholder 5"/>
          <p:cNvPicPr>
            <a:picLocks noChangeAspect="1"/>
          </p:cNvPicPr>
          <p:nvPr/>
        </p:nvPicPr>
        <p:blipFill>
          <a:blip r:embed="rId2"/>
          <a:stretch>
            <a:fillRect/>
          </a:stretch>
        </p:blipFill>
        <p:spPr>
          <a:xfrm>
            <a:off x="5929322" y="1428736"/>
            <a:ext cx="3033633" cy="1949346"/>
          </a:xfrm>
          <a:prstGeom prst="rect">
            <a:avLst/>
          </a:prstGeom>
        </p:spPr>
      </p:pic>
      <p:pic>
        <p:nvPicPr>
          <p:cNvPr id="5" name="Picture 2" descr="Solutions for Ocean Pollution | LoveToK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9322" y="3571876"/>
            <a:ext cx="3103674" cy="207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31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WASTE DISPOSAL </a:t>
            </a:r>
            <a:br>
              <a:rPr lang="en-US" sz="2800" b="0" dirty="0">
                <a:solidFill>
                  <a:schemeClr val="accent2"/>
                </a:solidFill>
                <a:latin typeface="Arial Black" panose="020B0A04020102020204" pitchFamily="34" charset="0"/>
              </a:rPr>
            </a:br>
            <a:endParaRPr lang="en-IN" sz="2800" dirty="0"/>
          </a:p>
        </p:txBody>
      </p:sp>
      <p:sp>
        <p:nvSpPr>
          <p:cNvPr id="3" name="Content Placeholder 2"/>
          <p:cNvSpPr>
            <a:spLocks noGrp="1"/>
          </p:cNvSpPr>
          <p:nvPr>
            <p:ph idx="1"/>
          </p:nvPr>
        </p:nvSpPr>
        <p:spPr>
          <a:xfrm>
            <a:off x="0" y="1071546"/>
            <a:ext cx="6143636" cy="5286412"/>
          </a:xfrm>
        </p:spPr>
        <p:txBody>
          <a:bodyPr>
            <a:noAutofit/>
          </a:bodyPr>
          <a:lstStyle/>
          <a:p>
            <a:pPr algn="just"/>
            <a:r>
              <a:rPr lang="en-US" sz="1600" dirty="0">
                <a:latin typeface="Century Gothic" pitchFamily="34" charset="0"/>
              </a:rPr>
              <a:t>Municipal solid waste disposal is an intricate issue in most of the developing countries unlike in developed countries.</a:t>
            </a:r>
          </a:p>
          <a:p>
            <a:pPr algn="just"/>
            <a:r>
              <a:rPr lang="en-US" sz="1600" dirty="0">
                <a:latin typeface="Century Gothic" pitchFamily="34" charset="0"/>
              </a:rPr>
              <a:t>Poverty, population growth, and fast urbanization rates common to many developing countries are the major factors for concern. </a:t>
            </a:r>
          </a:p>
          <a:p>
            <a:pPr algn="just"/>
            <a:r>
              <a:rPr lang="en-US" sz="1600" dirty="0">
                <a:latin typeface="Century Gothic" pitchFamily="34" charset="0"/>
              </a:rPr>
              <a:t>In addition, the municipalities or the concerned authorities are not fully equipped to undertake the task of managing the wastes efficiently due to limited revenues/budget (UNEP 2002) through collection, transport, storage, treatment and disposal.</a:t>
            </a:r>
          </a:p>
          <a:p>
            <a:pPr algn="just"/>
            <a:r>
              <a:rPr lang="en-US" sz="1600" dirty="0">
                <a:latin typeface="Century Gothic" pitchFamily="34" charset="0"/>
              </a:rPr>
              <a:t>As a result, a substantial part of MSW generated remains unattended and pile up not only at the collection points but at street corners and public vacant places creating problem for public health and environment. </a:t>
            </a:r>
          </a:p>
        </p:txBody>
      </p:sp>
      <p:sp>
        <p:nvSpPr>
          <p:cNvPr id="79874" name="AutoShape 2" descr="Garbage disposal: Finding a way out of the m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9876" name="AutoShape 4" descr="Waste Management: How India Is Drowning In Garbage | New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79878" name="AutoShape 6" descr="Fighting Mountains Of Garbage: Here Is How Indian Cities Dealt With  Landfill Crisis In 2018 | Swachh Year En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9879" name="Picture 7"/>
          <p:cNvPicPr>
            <a:picLocks noChangeAspect="1" noChangeArrowheads="1"/>
          </p:cNvPicPr>
          <p:nvPr/>
        </p:nvPicPr>
        <p:blipFill>
          <a:blip r:embed="rId2"/>
          <a:srcRect/>
          <a:stretch>
            <a:fillRect/>
          </a:stretch>
        </p:blipFill>
        <p:spPr bwMode="auto">
          <a:xfrm>
            <a:off x="6143636" y="1285860"/>
            <a:ext cx="2816418" cy="1285884"/>
          </a:xfrm>
          <a:prstGeom prst="rect">
            <a:avLst/>
          </a:prstGeom>
          <a:noFill/>
          <a:ln w="9525">
            <a:noFill/>
            <a:miter lim="800000"/>
            <a:headEnd/>
            <a:tailEnd/>
          </a:ln>
          <a:effectLst/>
        </p:spPr>
      </p:pic>
      <p:pic>
        <p:nvPicPr>
          <p:cNvPr id="79880" name="Picture 8"/>
          <p:cNvPicPr>
            <a:picLocks noChangeAspect="1" noChangeArrowheads="1"/>
          </p:cNvPicPr>
          <p:nvPr/>
        </p:nvPicPr>
        <p:blipFill>
          <a:blip r:embed="rId3"/>
          <a:srcRect/>
          <a:stretch>
            <a:fillRect/>
          </a:stretch>
        </p:blipFill>
        <p:spPr bwMode="auto">
          <a:xfrm>
            <a:off x="6143636" y="2928934"/>
            <a:ext cx="2857488" cy="1704578"/>
          </a:xfrm>
          <a:prstGeom prst="rect">
            <a:avLst/>
          </a:prstGeom>
          <a:noFill/>
          <a:ln w="9525">
            <a:noFill/>
            <a:miter lim="800000"/>
            <a:headEnd/>
            <a:tailEnd/>
          </a:ln>
          <a:effectLst/>
        </p:spPr>
      </p:pic>
    </p:spTree>
    <p:extLst>
      <p:ext uri="{BB962C8B-B14F-4D97-AF65-F5344CB8AC3E}">
        <p14:creationId xmlns:p14="http://schemas.microsoft.com/office/powerpoint/2010/main" val="1659464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LANDFILLS</a:t>
            </a:r>
          </a:p>
        </p:txBody>
      </p:sp>
      <p:sp>
        <p:nvSpPr>
          <p:cNvPr id="3" name="Content Placeholder 2"/>
          <p:cNvSpPr>
            <a:spLocks noGrp="1"/>
          </p:cNvSpPr>
          <p:nvPr>
            <p:ph idx="1"/>
          </p:nvPr>
        </p:nvSpPr>
        <p:spPr>
          <a:xfrm>
            <a:off x="285720" y="1285860"/>
            <a:ext cx="8572560" cy="5072098"/>
          </a:xfrm>
        </p:spPr>
        <p:txBody>
          <a:bodyPr>
            <a:normAutofit fontScale="70000" lnSpcReduction="20000"/>
          </a:bodyPr>
          <a:lstStyle/>
          <a:p>
            <a:pPr algn="just">
              <a:lnSpc>
                <a:spcPct val="220000"/>
              </a:lnSpc>
            </a:pPr>
            <a:r>
              <a:rPr lang="en-US" dirty="0">
                <a:solidFill>
                  <a:srgbClr val="002060"/>
                </a:solidFill>
                <a:latin typeface="Century Gothic" pitchFamily="34" charset="0"/>
              </a:rPr>
              <a:t>A landfill may also refer to the ground that has been filled in with soil and rocks instead of waste materials, so that it can be used for a specific purpose, such as for building houses.</a:t>
            </a:r>
          </a:p>
          <a:p>
            <a:pPr algn="just">
              <a:lnSpc>
                <a:spcPct val="220000"/>
              </a:lnSpc>
            </a:pPr>
            <a:r>
              <a:rPr lang="en-US" dirty="0">
                <a:solidFill>
                  <a:srgbClr val="002060"/>
                </a:solidFill>
                <a:latin typeface="Century Gothic" pitchFamily="34" charset="0"/>
              </a:rPr>
              <a:t>Landfill, also known as a dump or tip, is a site for disposal of waste materials by burial. Older, poorly designed or poorly managed landfills can create a number of adverse environmental impacts such as wind-blown litter, attraction of vermin, and generation of liquid leachate.</a:t>
            </a:r>
            <a:endParaRPr lang="en-IN" dirty="0">
              <a:solidFill>
                <a:srgbClr val="002060"/>
              </a:solidFill>
              <a:latin typeface="Century Gothic" pitchFamily="34" charset="0"/>
            </a:endParaRP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59" y="14362"/>
            <a:ext cx="8229600" cy="1143000"/>
          </a:xfrm>
        </p:spPr>
        <p:txBody>
          <a:bodyPr/>
          <a:lstStyle/>
          <a:p>
            <a:r>
              <a:rPr lang="en-US" dirty="0"/>
              <a:t>LANDFILL</a:t>
            </a:r>
          </a:p>
        </p:txBody>
      </p:sp>
      <p:sp>
        <p:nvSpPr>
          <p:cNvPr id="3" name="Content Placeholder 2"/>
          <p:cNvSpPr>
            <a:spLocks noGrp="1"/>
          </p:cNvSpPr>
          <p:nvPr>
            <p:ph idx="1"/>
          </p:nvPr>
        </p:nvSpPr>
        <p:spPr>
          <a:xfrm>
            <a:off x="107504" y="1124744"/>
            <a:ext cx="4536504" cy="5256584"/>
          </a:xfrm>
        </p:spPr>
        <p:txBody>
          <a:bodyPr>
            <a:noAutofit/>
          </a:bodyPr>
          <a:lstStyle/>
          <a:p>
            <a:pPr marL="0" indent="0" algn="just"/>
            <a:r>
              <a:rPr lang="en-US" sz="1900" dirty="0">
                <a:solidFill>
                  <a:srgbClr val="002060"/>
                </a:solidFill>
                <a:latin typeface="Century Gothic" pitchFamily="34" charset="0"/>
              </a:rPr>
              <a:t>A municipal solid waste landfill (MSWLF) is a discrete area of land or excavation that receives household waste. </a:t>
            </a:r>
          </a:p>
          <a:p>
            <a:pPr marL="0" indent="0" algn="just"/>
            <a:r>
              <a:rPr lang="en-US" sz="1900" dirty="0">
                <a:solidFill>
                  <a:srgbClr val="002060"/>
                </a:solidFill>
                <a:latin typeface="Century Gothic" pitchFamily="34" charset="0"/>
              </a:rPr>
              <a:t>A MSWLF may also receive other types of nonhazardous wastes, such as commercial solid waste, nonhazardous sludge, conditionally exempt small quantity generator waste, and industrial nonhazardous solid waste.</a:t>
            </a:r>
          </a:p>
        </p:txBody>
      </p:sp>
      <p:pic>
        <p:nvPicPr>
          <p:cNvPr id="8" name="Picture 7"/>
          <p:cNvPicPr>
            <a:picLocks noChangeAspect="1"/>
          </p:cNvPicPr>
          <p:nvPr/>
        </p:nvPicPr>
        <p:blipFill>
          <a:blip r:embed="rId2"/>
          <a:stretch>
            <a:fillRect/>
          </a:stretch>
        </p:blipFill>
        <p:spPr>
          <a:xfrm>
            <a:off x="4644008" y="1157362"/>
            <a:ext cx="4499992" cy="5223966"/>
          </a:xfrm>
          <a:prstGeom prst="rect">
            <a:avLst/>
          </a:prstGeom>
        </p:spPr>
      </p:pic>
    </p:spTree>
    <p:extLst>
      <p:ext uri="{BB962C8B-B14F-4D97-AF65-F5344CB8AC3E}">
        <p14:creationId xmlns:p14="http://schemas.microsoft.com/office/powerpoint/2010/main" val="4254485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SOLID WASTES SANITARY LANDFILLS</a:t>
            </a:r>
          </a:p>
        </p:txBody>
      </p:sp>
      <p:sp>
        <p:nvSpPr>
          <p:cNvPr id="3" name="Content Placeholder 2"/>
          <p:cNvSpPr>
            <a:spLocks noGrp="1"/>
          </p:cNvSpPr>
          <p:nvPr>
            <p:ph idx="1"/>
          </p:nvPr>
        </p:nvSpPr>
        <p:spPr>
          <a:xfrm>
            <a:off x="0" y="1142984"/>
            <a:ext cx="5143536" cy="5429288"/>
          </a:xfrm>
        </p:spPr>
        <p:txBody>
          <a:bodyPr>
            <a:normAutofit fontScale="85000" lnSpcReduction="10000"/>
          </a:bodyPr>
          <a:lstStyle/>
          <a:p>
            <a:pPr algn="just">
              <a:lnSpc>
                <a:spcPct val="200000"/>
              </a:lnSpc>
            </a:pPr>
            <a:r>
              <a:rPr lang="en-US" sz="1800" dirty="0">
                <a:solidFill>
                  <a:srgbClr val="002060"/>
                </a:solidFill>
                <a:latin typeface="Century Gothic" pitchFamily="34" charset="0"/>
              </a:rPr>
              <a:t>Solid wastes sanitary landfills process is simple, clean and effective. In this procedure, layers are compressed with some mechanical equipment and covered with earth, leveled, and compacted.</a:t>
            </a:r>
          </a:p>
          <a:p>
            <a:pPr algn="just">
              <a:lnSpc>
                <a:spcPct val="200000"/>
              </a:lnSpc>
            </a:pPr>
            <a:r>
              <a:rPr lang="en-US" sz="1800" dirty="0">
                <a:solidFill>
                  <a:srgbClr val="002060"/>
                </a:solidFill>
                <a:latin typeface="Century Gothic" pitchFamily="34" charset="0"/>
              </a:rPr>
              <a:t> A deep trench of 3 to 5 m is excavated and micro-organisms act on the organic matter and degrade them.</a:t>
            </a:r>
          </a:p>
          <a:p>
            <a:pPr algn="just">
              <a:lnSpc>
                <a:spcPct val="200000"/>
              </a:lnSpc>
            </a:pPr>
            <a:r>
              <a:rPr lang="en-US" sz="1800" dirty="0">
                <a:solidFill>
                  <a:srgbClr val="002060"/>
                </a:solidFill>
                <a:latin typeface="Century Gothic" pitchFamily="34" charset="0"/>
              </a:rPr>
              <a:t>Sanitary Landfills are designed to greatly reduce or eliminate the risks that waste disposal may pose to the public health and environmental quality. </a:t>
            </a:r>
            <a:endParaRPr lang="en-IN" sz="1800" dirty="0">
              <a:solidFill>
                <a:srgbClr val="002060"/>
              </a:solidFill>
              <a:latin typeface="Century Gothic" pitchFamily="34" charset="0"/>
            </a:endParaRPr>
          </a:p>
          <a:p>
            <a:pPr algn="just">
              <a:lnSpc>
                <a:spcPct val="200000"/>
              </a:lnSpc>
            </a:pPr>
            <a:endParaRPr lang="en-IN" sz="1800" dirty="0">
              <a:latin typeface="Century Gothic" pitchFamily="34" charset="0"/>
            </a:endParaRPr>
          </a:p>
        </p:txBody>
      </p:sp>
      <p:pic>
        <p:nvPicPr>
          <p:cNvPr id="4" name="Picture 2" descr="Features of a modern sanitary landfill [4].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345" y="2214554"/>
            <a:ext cx="3947655" cy="25626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29224" y="1428736"/>
            <a:ext cx="3714776" cy="523220"/>
          </a:xfrm>
          <a:prstGeom prst="rect">
            <a:avLst/>
          </a:prstGeom>
        </p:spPr>
        <p:txBody>
          <a:bodyPr wrap="square">
            <a:spAutoFit/>
          </a:bodyPr>
          <a:lstStyle/>
          <a:p>
            <a:pPr algn="ctr"/>
            <a:r>
              <a:rPr lang="en-US" sz="1400" b="1" dirty="0">
                <a:solidFill>
                  <a:srgbClr val="C00000"/>
                </a:solidFill>
                <a:latin typeface="Century Gothic" pitchFamily="34" charset="0"/>
              </a:rPr>
              <a:t>MAIN FEATURES OF A MODERN LANDFILL </a:t>
            </a:r>
          </a:p>
          <a:p>
            <a:pPr algn="ctr"/>
            <a:r>
              <a:rPr lang="en-US" sz="1400" b="1" dirty="0">
                <a:solidFill>
                  <a:srgbClr val="C00000"/>
                </a:solidFill>
                <a:latin typeface="Century Gothic" pitchFamily="34" charset="0"/>
              </a:rPr>
              <a:t>(SANITARY LANDFILL)</a:t>
            </a:r>
            <a:endParaRPr lang="en-IN" sz="1400" b="1" dirty="0">
              <a:solidFill>
                <a:srgbClr val="C00000"/>
              </a:solidFill>
              <a:latin typeface="Century Gothic" pitchFamily="34" charset="0"/>
            </a:endParaRPr>
          </a:p>
        </p:txBody>
      </p:sp>
    </p:spTree>
    <p:extLst>
      <p:ext uri="{BB962C8B-B14F-4D97-AF65-F5344CB8AC3E}">
        <p14:creationId xmlns:p14="http://schemas.microsoft.com/office/powerpoint/2010/main" val="58959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lstStyle/>
          <a:p>
            <a:r>
              <a:rPr lang="en-US" dirty="0"/>
              <a:t>LANDFILL LINER</a:t>
            </a:r>
          </a:p>
        </p:txBody>
      </p:sp>
      <p:sp>
        <p:nvSpPr>
          <p:cNvPr id="3" name="Content Placeholder 2"/>
          <p:cNvSpPr>
            <a:spLocks noGrp="1"/>
          </p:cNvSpPr>
          <p:nvPr>
            <p:ph idx="1"/>
          </p:nvPr>
        </p:nvSpPr>
        <p:spPr>
          <a:xfrm>
            <a:off x="323528" y="1143000"/>
            <a:ext cx="8820472" cy="1985534"/>
          </a:xfrm>
        </p:spPr>
        <p:txBody>
          <a:bodyPr>
            <a:normAutofit fontScale="70000" lnSpcReduction="20000"/>
          </a:bodyPr>
          <a:lstStyle/>
          <a:p>
            <a:pPr marL="0" indent="0" algn="just"/>
            <a:r>
              <a:rPr lang="en-US" dirty="0">
                <a:solidFill>
                  <a:srgbClr val="002060"/>
                </a:solidFill>
                <a:latin typeface="Century Gothic" pitchFamily="34" charset="0"/>
              </a:rPr>
              <a:t>A landfill liner, or composite liner, is intended to be a low permeable barrier, which is laid down under engineered landfill sites. Until it deteriorates, the liner retards migration of leachate, and its toxic constituents, into underlying aquifers or nearby rivers, causing spoliation of the local water.</a:t>
            </a:r>
          </a:p>
        </p:txBody>
      </p:sp>
      <p:sp>
        <p:nvSpPr>
          <p:cNvPr id="4" name="TextBox 3"/>
          <p:cNvSpPr txBox="1"/>
          <p:nvPr/>
        </p:nvSpPr>
        <p:spPr>
          <a:xfrm>
            <a:off x="308585" y="3128533"/>
            <a:ext cx="2808312" cy="353943"/>
          </a:xfrm>
          <a:prstGeom prst="rect">
            <a:avLst/>
          </a:prstGeom>
          <a:noFill/>
        </p:spPr>
        <p:txBody>
          <a:bodyPr wrap="square" rtlCol="0">
            <a:spAutoFit/>
          </a:bodyPr>
          <a:lstStyle/>
          <a:p>
            <a:r>
              <a:rPr lang="en-US" sz="1700" b="1" dirty="0">
                <a:solidFill>
                  <a:srgbClr val="C00000"/>
                </a:solidFill>
              </a:rPr>
              <a:t>MATERIALS USED</a:t>
            </a:r>
          </a:p>
        </p:txBody>
      </p:sp>
      <p:sp>
        <p:nvSpPr>
          <p:cNvPr id="5" name="TextBox 4"/>
          <p:cNvSpPr txBox="1"/>
          <p:nvPr/>
        </p:nvSpPr>
        <p:spPr>
          <a:xfrm>
            <a:off x="277009" y="3651753"/>
            <a:ext cx="2808312" cy="2554545"/>
          </a:xfrm>
          <a:prstGeom prst="rect">
            <a:avLst/>
          </a:prstGeom>
          <a:noFill/>
        </p:spPr>
        <p:txBody>
          <a:bodyPr wrap="square" rtlCol="0">
            <a:spAutoFit/>
          </a:bodyPr>
          <a:lstStyle/>
          <a:p>
            <a:pPr marL="342900" indent="-342900">
              <a:buFont typeface="+mj-lt"/>
              <a:buAutoNum type="arabicPeriod"/>
            </a:pPr>
            <a:r>
              <a:rPr lang="en-US" sz="2000" b="1" dirty="0">
                <a:solidFill>
                  <a:srgbClr val="002060"/>
                </a:solidFill>
                <a:latin typeface="Century Gothic" pitchFamily="34" charset="0"/>
              </a:rPr>
              <a:t>Clay </a:t>
            </a:r>
          </a:p>
          <a:p>
            <a:pPr marL="342900" indent="-342900">
              <a:buFont typeface="+mj-lt"/>
              <a:buAutoNum type="arabicPeriod"/>
            </a:pPr>
            <a:r>
              <a:rPr lang="en-US" sz="2000" b="1" dirty="0">
                <a:solidFill>
                  <a:srgbClr val="002060"/>
                </a:solidFill>
                <a:latin typeface="Century Gothic" pitchFamily="34" charset="0"/>
              </a:rPr>
              <a:t>Geomembrane</a:t>
            </a:r>
          </a:p>
          <a:p>
            <a:pPr marL="914400" lvl="1" indent="-457200">
              <a:buFont typeface="+mj-lt"/>
              <a:buAutoNum type="alphaLcPeriod"/>
            </a:pPr>
            <a:r>
              <a:rPr lang="en-US" sz="2000" b="1" dirty="0">
                <a:solidFill>
                  <a:srgbClr val="002060"/>
                </a:solidFill>
                <a:latin typeface="Century Gothic" pitchFamily="34" charset="0"/>
              </a:rPr>
              <a:t>PVC</a:t>
            </a:r>
          </a:p>
          <a:p>
            <a:pPr marL="914400" lvl="1" indent="-457200">
              <a:buFont typeface="+mj-lt"/>
              <a:buAutoNum type="alphaLcPeriod"/>
            </a:pPr>
            <a:r>
              <a:rPr lang="en-US" sz="2000" b="1" dirty="0">
                <a:solidFill>
                  <a:srgbClr val="002060"/>
                </a:solidFill>
                <a:latin typeface="Century Gothic" pitchFamily="34" charset="0"/>
              </a:rPr>
              <a:t>HDPE</a:t>
            </a:r>
          </a:p>
          <a:p>
            <a:pPr marL="342900" indent="-342900">
              <a:buFont typeface="+mj-lt"/>
              <a:buAutoNum type="arabicPeriod"/>
            </a:pPr>
            <a:r>
              <a:rPr lang="en-US" sz="2000" b="1" dirty="0">
                <a:solidFill>
                  <a:srgbClr val="002060"/>
                </a:solidFill>
                <a:latin typeface="Century Gothic" pitchFamily="34" charset="0"/>
              </a:rPr>
              <a:t>Geotextiles</a:t>
            </a:r>
          </a:p>
          <a:p>
            <a:pPr marL="342900" indent="-342900">
              <a:buFont typeface="+mj-lt"/>
              <a:buAutoNum type="arabicPeriod"/>
            </a:pPr>
            <a:r>
              <a:rPr lang="en-US" sz="2000" b="1" dirty="0">
                <a:solidFill>
                  <a:srgbClr val="002060"/>
                </a:solidFill>
                <a:latin typeface="Century Gothic" pitchFamily="34" charset="0"/>
              </a:rPr>
              <a:t>Geosynthetic clay liner</a:t>
            </a:r>
          </a:p>
          <a:p>
            <a:pPr marL="342900" indent="-342900">
              <a:buFont typeface="+mj-lt"/>
              <a:buAutoNum type="arabicPeriod"/>
            </a:pPr>
            <a:r>
              <a:rPr lang="en-US" sz="2000" b="1" dirty="0">
                <a:solidFill>
                  <a:srgbClr val="002060"/>
                </a:solidFill>
                <a:latin typeface="Century Gothic" pitchFamily="34" charset="0"/>
              </a:rPr>
              <a:t>Geonets</a:t>
            </a:r>
          </a:p>
        </p:txBody>
      </p:sp>
      <p:pic>
        <p:nvPicPr>
          <p:cNvPr id="15362" name="Picture 2" descr="Landfill Bottom Liner Design &amp;amp; Construction Review 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336" y="3128533"/>
            <a:ext cx="5591135" cy="329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3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lstStyle/>
          <a:p>
            <a:r>
              <a:rPr lang="en-US" dirty="0"/>
              <a:t>CLAY </a:t>
            </a:r>
          </a:p>
        </p:txBody>
      </p:sp>
      <p:sp>
        <p:nvSpPr>
          <p:cNvPr id="3" name="Content Placeholder 2"/>
          <p:cNvSpPr>
            <a:spLocks noGrp="1"/>
          </p:cNvSpPr>
          <p:nvPr>
            <p:ph idx="1"/>
          </p:nvPr>
        </p:nvSpPr>
        <p:spPr>
          <a:xfrm>
            <a:off x="309265" y="1096208"/>
            <a:ext cx="8640960" cy="1584175"/>
          </a:xfrm>
        </p:spPr>
        <p:txBody>
          <a:bodyPr>
            <a:normAutofit/>
          </a:bodyPr>
          <a:lstStyle/>
          <a:p>
            <a:pPr marL="0" indent="0" algn="just"/>
            <a:r>
              <a:rPr lang="en-US" sz="2000" dirty="0">
                <a:solidFill>
                  <a:srgbClr val="002060"/>
                </a:solidFill>
                <a:latin typeface="Century Gothic" pitchFamily="34" charset="0"/>
              </a:rPr>
              <a:t>Clay soils are widely accepted as major components of lining systems in waste containment barriers due to its </a:t>
            </a:r>
            <a:r>
              <a:rPr lang="en-US" sz="2000" dirty="0">
                <a:solidFill>
                  <a:srgbClr val="C00000"/>
                </a:solidFill>
                <a:latin typeface="Century Gothic" pitchFamily="34" charset="0"/>
              </a:rPr>
              <a:t>impermeable nature </a:t>
            </a:r>
            <a:r>
              <a:rPr lang="en-US" sz="2000" dirty="0">
                <a:solidFill>
                  <a:srgbClr val="002060"/>
                </a:solidFill>
                <a:latin typeface="Century Gothic" pitchFamily="34" charset="0"/>
              </a:rPr>
              <a:t>having the value is less than 10</a:t>
            </a:r>
            <a:r>
              <a:rPr lang="en-US" sz="2000" baseline="30000" dirty="0">
                <a:solidFill>
                  <a:srgbClr val="002060"/>
                </a:solidFill>
                <a:latin typeface="Century Gothic" pitchFamily="34" charset="0"/>
              </a:rPr>
              <a:t>-6</a:t>
            </a:r>
            <a:r>
              <a:rPr lang="en-US" sz="2000" dirty="0">
                <a:solidFill>
                  <a:srgbClr val="002060"/>
                </a:solidFill>
                <a:latin typeface="Century Gothic" pitchFamily="34" charset="0"/>
              </a:rPr>
              <a:t> cm/sec. </a:t>
            </a:r>
          </a:p>
        </p:txBody>
      </p:sp>
      <p:sp>
        <p:nvSpPr>
          <p:cNvPr id="4" name="TextBox 3"/>
          <p:cNvSpPr txBox="1"/>
          <p:nvPr/>
        </p:nvSpPr>
        <p:spPr>
          <a:xfrm>
            <a:off x="0" y="2302907"/>
            <a:ext cx="3672408" cy="4555093"/>
          </a:xfrm>
          <a:prstGeom prst="rect">
            <a:avLst/>
          </a:prstGeom>
          <a:noFill/>
        </p:spPr>
        <p:txBody>
          <a:bodyPr wrap="square" rtlCol="0">
            <a:spAutoFit/>
          </a:bodyPr>
          <a:lstStyle/>
          <a:p>
            <a:pPr marL="342900" indent="-342900"/>
            <a:r>
              <a:rPr lang="en-US" sz="1600" b="1" dirty="0">
                <a:solidFill>
                  <a:srgbClr val="C00000"/>
                </a:solidFill>
                <a:latin typeface="Century Gothic" pitchFamily="34" charset="0"/>
              </a:rPr>
              <a:t>ADVANTAGES:</a:t>
            </a:r>
          </a:p>
          <a:p>
            <a:pPr marL="342900" indent="-342900"/>
            <a:endParaRPr lang="en-US" sz="1600" b="1" dirty="0">
              <a:solidFill>
                <a:srgbClr val="C00000"/>
              </a:solidFill>
              <a:latin typeface="Century Gothic" pitchFamily="34" charset="0"/>
            </a:endParaRPr>
          </a:p>
          <a:p>
            <a:pPr marL="342900" indent="-342900">
              <a:buFont typeface="+mj-lt"/>
              <a:buAutoNum type="arabicPeriod"/>
            </a:pPr>
            <a:r>
              <a:rPr lang="en-US" sz="1600" dirty="0">
                <a:solidFill>
                  <a:srgbClr val="002060"/>
                </a:solidFill>
                <a:latin typeface="Century Gothic" pitchFamily="34" charset="0"/>
              </a:rPr>
              <a:t>Low hydraulic conductivity</a:t>
            </a:r>
          </a:p>
          <a:p>
            <a:pPr marL="342900" indent="-342900">
              <a:buFont typeface="+mj-lt"/>
              <a:buAutoNum type="arabicPeriod"/>
            </a:pPr>
            <a:r>
              <a:rPr lang="en-US" sz="1600" dirty="0">
                <a:solidFill>
                  <a:srgbClr val="002060"/>
                </a:solidFill>
                <a:latin typeface="Century Gothic" pitchFamily="34" charset="0"/>
              </a:rPr>
              <a:t>High Attenuation of Chemicals</a:t>
            </a:r>
          </a:p>
          <a:p>
            <a:pPr marL="342900" indent="-342900">
              <a:buFont typeface="+mj-lt"/>
              <a:buAutoNum type="arabicPeriod"/>
            </a:pPr>
            <a:r>
              <a:rPr lang="en-US" sz="1600" dirty="0">
                <a:solidFill>
                  <a:srgbClr val="002060"/>
                </a:solidFill>
                <a:latin typeface="Century Gothic" pitchFamily="34" charset="0"/>
              </a:rPr>
              <a:t>Low Diffusivity</a:t>
            </a:r>
          </a:p>
          <a:p>
            <a:pPr marL="342900" indent="-342900">
              <a:buFont typeface="+mj-lt"/>
              <a:buAutoNum type="arabicPeriod"/>
            </a:pPr>
            <a:r>
              <a:rPr lang="en-US" sz="1600" dirty="0">
                <a:solidFill>
                  <a:srgbClr val="002060"/>
                </a:solidFill>
                <a:latin typeface="Century Gothic" pitchFamily="34" charset="0"/>
              </a:rPr>
              <a:t>Ductility</a:t>
            </a:r>
          </a:p>
          <a:p>
            <a:pPr marL="342900" indent="-342900">
              <a:buFont typeface="+mj-lt"/>
              <a:buAutoNum type="arabicPeriod"/>
            </a:pPr>
            <a:r>
              <a:rPr lang="en-US" sz="1600" dirty="0">
                <a:solidFill>
                  <a:srgbClr val="002060"/>
                </a:solidFill>
                <a:latin typeface="Century Gothic" pitchFamily="34" charset="0"/>
              </a:rPr>
              <a:t>Slope stability</a:t>
            </a:r>
          </a:p>
          <a:p>
            <a:pPr marL="342900" indent="-342900">
              <a:buFont typeface="+mj-lt"/>
              <a:buAutoNum type="arabicPeriod"/>
            </a:pPr>
            <a:r>
              <a:rPr lang="en-US" sz="1600" dirty="0">
                <a:solidFill>
                  <a:srgbClr val="002060"/>
                </a:solidFill>
                <a:latin typeface="Century Gothic" pitchFamily="34" charset="0"/>
              </a:rPr>
              <a:t>Adequate Interface Strength</a:t>
            </a:r>
          </a:p>
          <a:p>
            <a:pPr marL="342900" indent="-342900">
              <a:buFont typeface="+mj-lt"/>
              <a:buAutoNum type="arabicPeriod"/>
            </a:pPr>
            <a:r>
              <a:rPr lang="en-US" sz="1600" dirty="0">
                <a:solidFill>
                  <a:srgbClr val="002060"/>
                </a:solidFill>
                <a:latin typeface="Century Gothic" pitchFamily="34" charset="0"/>
              </a:rPr>
              <a:t>Long Term Stability</a:t>
            </a:r>
          </a:p>
          <a:p>
            <a:pPr marL="342900" indent="-342900">
              <a:buFont typeface="+mj-lt"/>
              <a:buAutoNum type="arabicPeriod"/>
            </a:pPr>
            <a:r>
              <a:rPr lang="en-US" sz="1600" dirty="0">
                <a:solidFill>
                  <a:srgbClr val="002060"/>
                </a:solidFill>
                <a:latin typeface="Century Gothic" pitchFamily="34" charset="0"/>
              </a:rPr>
              <a:t>Constructability</a:t>
            </a:r>
          </a:p>
          <a:p>
            <a:pPr marL="342900" indent="-342900">
              <a:buFont typeface="+mj-lt"/>
              <a:buAutoNum type="arabicPeriod"/>
            </a:pPr>
            <a:endParaRPr lang="en-US" sz="1600" dirty="0">
              <a:solidFill>
                <a:srgbClr val="002060"/>
              </a:solidFill>
              <a:latin typeface="Century Gothic" pitchFamily="34" charset="0"/>
            </a:endParaRPr>
          </a:p>
          <a:p>
            <a:pPr marL="342900" indent="-342900"/>
            <a:r>
              <a:rPr lang="en-US" sz="1600" b="1" dirty="0">
                <a:solidFill>
                  <a:srgbClr val="C00000"/>
                </a:solidFill>
                <a:latin typeface="Century Gothic" pitchFamily="34" charset="0"/>
              </a:rPr>
              <a:t>DISADVANTAGES:</a:t>
            </a:r>
          </a:p>
          <a:p>
            <a:pPr marL="342900" indent="-342900"/>
            <a:endParaRPr lang="en-US" sz="1600" b="1" dirty="0">
              <a:solidFill>
                <a:srgbClr val="C00000"/>
              </a:solidFill>
              <a:latin typeface="Century Gothic" pitchFamily="34" charset="0"/>
            </a:endParaRPr>
          </a:p>
          <a:p>
            <a:pPr marL="342900" indent="-342900">
              <a:buFont typeface="+mj-lt"/>
              <a:buAutoNum type="arabicPeriod"/>
            </a:pPr>
            <a:r>
              <a:rPr lang="en-US" sz="1600" dirty="0">
                <a:solidFill>
                  <a:srgbClr val="002060"/>
                </a:solidFill>
                <a:latin typeface="Century Gothic" pitchFamily="34" charset="0"/>
              </a:rPr>
              <a:t>Desiccation cracking</a:t>
            </a:r>
          </a:p>
          <a:p>
            <a:pPr marL="342900" indent="-342900">
              <a:buFont typeface="+mj-lt"/>
              <a:buAutoNum type="arabicPeriod"/>
            </a:pPr>
            <a:r>
              <a:rPr lang="en-US" sz="1600" dirty="0">
                <a:solidFill>
                  <a:srgbClr val="002060"/>
                </a:solidFill>
                <a:latin typeface="Century Gothic" pitchFamily="34" charset="0"/>
              </a:rPr>
              <a:t>Freeze-thaw cracking</a:t>
            </a:r>
          </a:p>
          <a:p>
            <a:pPr marL="342900" indent="-342900">
              <a:buFont typeface="+mj-lt"/>
              <a:buAutoNum type="arabicPeriod"/>
            </a:pPr>
            <a:r>
              <a:rPr lang="en-US" sz="1600" dirty="0">
                <a:solidFill>
                  <a:srgbClr val="002060"/>
                </a:solidFill>
                <a:latin typeface="Century Gothic" pitchFamily="34" charset="0"/>
              </a:rPr>
              <a:t>Thermal stress cracking</a:t>
            </a:r>
          </a:p>
          <a:p>
            <a:pPr marL="342900" indent="-342900">
              <a:buFont typeface="+mj-lt"/>
              <a:buAutoNum type="arabicPeriod"/>
            </a:pPr>
            <a:r>
              <a:rPr lang="en-US" sz="1600" dirty="0">
                <a:solidFill>
                  <a:srgbClr val="002060"/>
                </a:solidFill>
                <a:latin typeface="Century Gothic" pitchFamily="34" charset="0"/>
              </a:rPr>
              <a:t>Chemical degradation</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3768513" y="2714620"/>
            <a:ext cx="5181711" cy="3666708"/>
          </a:xfrm>
          <a:prstGeom prst="rect">
            <a:avLst/>
          </a:prstGeom>
        </p:spPr>
      </p:pic>
    </p:spTree>
    <p:extLst>
      <p:ext uri="{BB962C8B-B14F-4D97-AF65-F5344CB8AC3E}">
        <p14:creationId xmlns:p14="http://schemas.microsoft.com/office/powerpoint/2010/main" val="2379622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GEOMEMBRANES</a:t>
            </a:r>
          </a:p>
        </p:txBody>
      </p:sp>
      <p:sp>
        <p:nvSpPr>
          <p:cNvPr id="3" name="Content Placeholder 2"/>
          <p:cNvSpPr>
            <a:spLocks noGrp="1"/>
          </p:cNvSpPr>
          <p:nvPr>
            <p:ph idx="1"/>
          </p:nvPr>
        </p:nvSpPr>
        <p:spPr>
          <a:xfrm>
            <a:off x="179512" y="1124744"/>
            <a:ext cx="8964488" cy="1224136"/>
          </a:xfrm>
        </p:spPr>
        <p:txBody>
          <a:bodyPr>
            <a:normAutofit fontScale="70000" lnSpcReduction="20000"/>
          </a:bodyPr>
          <a:lstStyle/>
          <a:p>
            <a:pPr marL="0" indent="0" algn="just"/>
            <a:r>
              <a:rPr lang="en-US" dirty="0">
                <a:solidFill>
                  <a:srgbClr val="002060"/>
                </a:solidFill>
                <a:latin typeface="Century Gothic" pitchFamily="34" charset="0"/>
              </a:rPr>
              <a:t>Geomembranes are also called </a:t>
            </a:r>
            <a:r>
              <a:rPr lang="en-US" dirty="0">
                <a:solidFill>
                  <a:srgbClr val="C00000"/>
                </a:solidFill>
                <a:latin typeface="Century Gothic" pitchFamily="34" charset="0"/>
              </a:rPr>
              <a:t>flexible membrane liners </a:t>
            </a:r>
            <a:r>
              <a:rPr lang="en-US" dirty="0">
                <a:solidFill>
                  <a:srgbClr val="002060"/>
                </a:solidFill>
                <a:latin typeface="Century Gothic" pitchFamily="34" charset="0"/>
              </a:rPr>
              <a:t>(FML). These liners are constructed from various plastic materials, including polyvinyl chloride (PVC) and high-density polyethylene (HDPE).</a:t>
            </a:r>
          </a:p>
        </p:txBody>
      </p:sp>
      <p:sp>
        <p:nvSpPr>
          <p:cNvPr id="4" name="TextBox 3"/>
          <p:cNvSpPr txBox="1"/>
          <p:nvPr/>
        </p:nvSpPr>
        <p:spPr>
          <a:xfrm>
            <a:off x="179512" y="2354610"/>
            <a:ext cx="4464496" cy="4316566"/>
          </a:xfrm>
          <a:prstGeom prst="rect">
            <a:avLst/>
          </a:prstGeom>
          <a:noFill/>
        </p:spPr>
        <p:txBody>
          <a:bodyPr wrap="square" rtlCol="0">
            <a:spAutoFit/>
          </a:bodyPr>
          <a:lstStyle/>
          <a:p>
            <a:pPr algn="just">
              <a:lnSpc>
                <a:spcPct val="150000"/>
              </a:lnSpc>
            </a:pPr>
            <a:r>
              <a:rPr lang="en-US" sz="1500" b="1" dirty="0">
                <a:solidFill>
                  <a:srgbClr val="C00000"/>
                </a:solidFill>
                <a:latin typeface="Century Gothic" pitchFamily="34" charset="0"/>
              </a:rPr>
              <a:t>ADVANTAGES OF GEOMEMBRANE:</a:t>
            </a:r>
          </a:p>
          <a:p>
            <a:pPr marL="285750" indent="-285750" algn="just">
              <a:lnSpc>
                <a:spcPct val="150000"/>
              </a:lnSpc>
              <a:buBlip>
                <a:blip r:embed="rId2"/>
              </a:buBlip>
            </a:pPr>
            <a:r>
              <a:rPr lang="en-US" sz="1400" b="1" dirty="0">
                <a:solidFill>
                  <a:srgbClr val="002060"/>
                </a:solidFill>
                <a:latin typeface="Century Gothic" pitchFamily="34" charset="0"/>
              </a:rPr>
              <a:t>It is thick impervious sheets having thickness 3mm to 5mm approximately and it contains liquid and gases.</a:t>
            </a:r>
          </a:p>
          <a:p>
            <a:pPr marL="285750" indent="-285750" algn="just">
              <a:lnSpc>
                <a:spcPct val="150000"/>
              </a:lnSpc>
              <a:buBlip>
                <a:blip r:embed="rId2"/>
              </a:buBlip>
            </a:pPr>
            <a:r>
              <a:rPr lang="en-US" sz="1400" b="1" dirty="0">
                <a:solidFill>
                  <a:srgbClr val="002060"/>
                </a:solidFill>
                <a:latin typeface="Century Gothic" pitchFamily="34" charset="0"/>
              </a:rPr>
              <a:t>It is a flexible sheet of polymeric material and is virtually impermeable.</a:t>
            </a:r>
          </a:p>
          <a:p>
            <a:pPr marL="285750" indent="-285750" algn="just">
              <a:lnSpc>
                <a:spcPct val="150000"/>
              </a:lnSpc>
              <a:buBlip>
                <a:blip r:embed="rId2"/>
              </a:buBlip>
            </a:pPr>
            <a:r>
              <a:rPr lang="en-US" sz="1400" b="1" dirty="0">
                <a:solidFill>
                  <a:srgbClr val="002060"/>
                </a:solidFill>
                <a:latin typeface="Century Gothic" pitchFamily="34" charset="0"/>
              </a:rPr>
              <a:t>Geomembranes are available in the form of rolls of about 6.5 m width and 150m length.</a:t>
            </a:r>
          </a:p>
          <a:p>
            <a:pPr marL="285750" indent="-285750" algn="just">
              <a:lnSpc>
                <a:spcPct val="150000"/>
              </a:lnSpc>
              <a:buBlip>
                <a:blip r:embed="rId2"/>
              </a:buBlip>
            </a:pPr>
            <a:r>
              <a:rPr lang="en-US" sz="1400" b="1" dirty="0">
                <a:solidFill>
                  <a:srgbClr val="002060"/>
                </a:solidFill>
                <a:latin typeface="Century Gothic" pitchFamily="34" charset="0"/>
              </a:rPr>
              <a:t>Geomembrane liners are generally provided along with the clay.</a:t>
            </a:r>
          </a:p>
          <a:p>
            <a:pPr marL="285750" indent="-285750" algn="just">
              <a:lnSpc>
                <a:spcPct val="150000"/>
              </a:lnSpc>
              <a:buBlip>
                <a:blip r:embed="rId2"/>
              </a:buBlip>
            </a:pPr>
            <a:r>
              <a:rPr lang="en-US" sz="1400" b="1" dirty="0">
                <a:solidFill>
                  <a:srgbClr val="002060"/>
                </a:solidFill>
                <a:latin typeface="Century Gothic" pitchFamily="34" charset="0"/>
              </a:rPr>
              <a:t>The HDPE membranes are hugely in demand because of their environmental friendly  and mechanical characteristics.</a:t>
            </a:r>
          </a:p>
        </p:txBody>
      </p:sp>
      <p:pic>
        <p:nvPicPr>
          <p:cNvPr id="6" name="Picture 5"/>
          <p:cNvPicPr>
            <a:picLocks noChangeAspect="1"/>
          </p:cNvPicPr>
          <p:nvPr/>
        </p:nvPicPr>
        <p:blipFill>
          <a:blip r:embed="rId3"/>
          <a:srcRect b="4906"/>
          <a:stretch>
            <a:fillRect/>
          </a:stretch>
        </p:blipFill>
        <p:spPr>
          <a:xfrm>
            <a:off x="5040074" y="4089071"/>
            <a:ext cx="4103926" cy="2768953"/>
          </a:xfrm>
          <a:prstGeom prst="rect">
            <a:avLst/>
          </a:prstGeom>
        </p:spPr>
      </p:pic>
      <p:pic>
        <p:nvPicPr>
          <p:cNvPr id="7" name="Picture 6"/>
          <p:cNvPicPr>
            <a:picLocks noChangeAspect="1"/>
          </p:cNvPicPr>
          <p:nvPr/>
        </p:nvPicPr>
        <p:blipFill>
          <a:blip r:embed="rId4"/>
          <a:srcRect l="4686" t="11870" r="8664" b="16908"/>
          <a:stretch>
            <a:fillRect/>
          </a:stretch>
        </p:blipFill>
        <p:spPr>
          <a:xfrm>
            <a:off x="5072066" y="2643182"/>
            <a:ext cx="4071934" cy="1285884"/>
          </a:xfrm>
          <a:prstGeom prst="rect">
            <a:avLst/>
          </a:prstGeom>
        </p:spPr>
      </p:pic>
    </p:spTree>
    <p:extLst>
      <p:ext uri="{BB962C8B-B14F-4D97-AF65-F5344CB8AC3E}">
        <p14:creationId xmlns:p14="http://schemas.microsoft.com/office/powerpoint/2010/main" val="71938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GEOTEXTILES</a:t>
            </a:r>
          </a:p>
        </p:txBody>
      </p:sp>
      <p:sp>
        <p:nvSpPr>
          <p:cNvPr id="3" name="Content Placeholder 2"/>
          <p:cNvSpPr>
            <a:spLocks noGrp="1"/>
          </p:cNvSpPr>
          <p:nvPr>
            <p:ph idx="1"/>
          </p:nvPr>
        </p:nvSpPr>
        <p:spPr>
          <a:xfrm>
            <a:off x="0" y="1071546"/>
            <a:ext cx="9144000" cy="2376264"/>
          </a:xfrm>
        </p:spPr>
        <p:txBody>
          <a:bodyPr>
            <a:noAutofit/>
          </a:bodyPr>
          <a:lstStyle/>
          <a:p>
            <a:pPr marL="0" indent="0" algn="just"/>
            <a:r>
              <a:rPr lang="en-US" sz="1900" dirty="0">
                <a:solidFill>
                  <a:srgbClr val="002060"/>
                </a:solidFill>
                <a:latin typeface="Century Gothic" pitchFamily="34" charset="0"/>
              </a:rPr>
              <a:t>In landfill liners, geotextiles are used to </a:t>
            </a:r>
            <a:r>
              <a:rPr lang="en-US" sz="1900" dirty="0">
                <a:solidFill>
                  <a:srgbClr val="C00000"/>
                </a:solidFill>
                <a:latin typeface="Century Gothic" pitchFamily="34" charset="0"/>
              </a:rPr>
              <a:t>prevent the movement of small </a:t>
            </a:r>
            <a:r>
              <a:rPr lang="en-US" sz="1900" dirty="0">
                <a:solidFill>
                  <a:srgbClr val="002060"/>
                </a:solidFill>
                <a:latin typeface="Century Gothic" pitchFamily="34" charset="0"/>
              </a:rPr>
              <a:t>soil and </a:t>
            </a:r>
            <a:r>
              <a:rPr lang="en-US" sz="1900" dirty="0">
                <a:solidFill>
                  <a:srgbClr val="C00000"/>
                </a:solidFill>
                <a:latin typeface="Century Gothic" pitchFamily="34" charset="0"/>
              </a:rPr>
              <a:t>refuse particles</a:t>
            </a:r>
            <a:r>
              <a:rPr lang="en-US" sz="1900" dirty="0">
                <a:solidFill>
                  <a:srgbClr val="002060"/>
                </a:solidFill>
                <a:latin typeface="Century Gothic" pitchFamily="34" charset="0"/>
              </a:rPr>
              <a:t> into the leachate collection layers and to protect </a:t>
            </a:r>
            <a:r>
              <a:rPr lang="en-US" sz="1900" dirty="0">
                <a:solidFill>
                  <a:srgbClr val="C00000"/>
                </a:solidFill>
                <a:latin typeface="Century Gothic" pitchFamily="34" charset="0"/>
              </a:rPr>
              <a:t>geomembranes</a:t>
            </a:r>
            <a:r>
              <a:rPr lang="en-US" sz="1900" dirty="0">
                <a:solidFill>
                  <a:srgbClr val="002060"/>
                </a:solidFill>
                <a:latin typeface="Century Gothic" pitchFamily="34" charset="0"/>
              </a:rPr>
              <a:t> from punctures. </a:t>
            </a:r>
          </a:p>
          <a:p>
            <a:pPr marL="0" indent="0" algn="just"/>
            <a:r>
              <a:rPr lang="en-US" sz="1900" dirty="0">
                <a:solidFill>
                  <a:srgbClr val="002060"/>
                </a:solidFill>
                <a:latin typeface="Century Gothic" pitchFamily="34" charset="0"/>
              </a:rPr>
              <a:t>These </a:t>
            </a:r>
            <a:r>
              <a:rPr lang="en-US" sz="1900" dirty="0">
                <a:solidFill>
                  <a:srgbClr val="C00000"/>
                </a:solidFill>
                <a:latin typeface="Century Gothic" pitchFamily="34" charset="0"/>
              </a:rPr>
              <a:t>materials allow the movement of water </a:t>
            </a:r>
            <a:r>
              <a:rPr lang="en-US" sz="1900" dirty="0">
                <a:solidFill>
                  <a:srgbClr val="002060"/>
                </a:solidFill>
                <a:latin typeface="Century Gothic" pitchFamily="34" charset="0"/>
              </a:rPr>
              <a:t>but </a:t>
            </a:r>
            <a:r>
              <a:rPr lang="en-US" sz="1900" dirty="0">
                <a:solidFill>
                  <a:srgbClr val="C00000"/>
                </a:solidFill>
                <a:latin typeface="Century Gothic" pitchFamily="34" charset="0"/>
              </a:rPr>
              <a:t>trap particles </a:t>
            </a:r>
            <a:r>
              <a:rPr lang="en-US" sz="1900" dirty="0">
                <a:solidFill>
                  <a:srgbClr val="002060"/>
                </a:solidFill>
                <a:latin typeface="Century Gothic" pitchFamily="34" charset="0"/>
              </a:rPr>
              <a:t>to reduce clogging in the leachate collection system.</a:t>
            </a:r>
          </a:p>
        </p:txBody>
      </p:sp>
      <p:pic>
        <p:nvPicPr>
          <p:cNvPr id="3076" name="Picture 4" descr="Geotextile Applications - TexoF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573016"/>
            <a:ext cx="4330452" cy="29645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oven vs. Non-Woven Geotextile Fabric | Stud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56" y="3573016"/>
            <a:ext cx="4037992" cy="296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144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GEOSYNTHETIC CLAY LINER</a:t>
            </a:r>
            <a:br>
              <a:rPr lang="en-US" sz="3200" dirty="0"/>
            </a:br>
            <a:endParaRPr lang="en-US" sz="3200" dirty="0"/>
          </a:p>
        </p:txBody>
      </p:sp>
      <p:sp>
        <p:nvSpPr>
          <p:cNvPr id="3" name="Content Placeholder 2"/>
          <p:cNvSpPr>
            <a:spLocks noGrp="1"/>
          </p:cNvSpPr>
          <p:nvPr>
            <p:ph idx="1"/>
          </p:nvPr>
        </p:nvSpPr>
        <p:spPr>
          <a:xfrm>
            <a:off x="214282" y="3000372"/>
            <a:ext cx="4399309" cy="3620029"/>
          </a:xfrm>
        </p:spPr>
        <p:txBody>
          <a:bodyPr>
            <a:noAutofit/>
          </a:bodyPr>
          <a:lstStyle/>
          <a:p>
            <a:pPr marL="0" indent="0" algn="just">
              <a:lnSpc>
                <a:spcPct val="100000"/>
              </a:lnSpc>
              <a:buNone/>
            </a:pPr>
            <a:r>
              <a:rPr lang="en-US" sz="1600" dirty="0">
                <a:solidFill>
                  <a:srgbClr val="C00000"/>
                </a:solidFill>
                <a:latin typeface="Century Gothic" pitchFamily="34" charset="0"/>
              </a:rPr>
              <a:t>ADVANTAGES:</a:t>
            </a:r>
          </a:p>
          <a:p>
            <a:pPr marL="457200" indent="-457200" algn="just">
              <a:buFont typeface="+mj-lt"/>
              <a:buAutoNum type="arabicPeriod"/>
            </a:pPr>
            <a:r>
              <a:rPr lang="en-US" sz="1600" dirty="0">
                <a:solidFill>
                  <a:srgbClr val="002060"/>
                </a:solidFill>
                <a:latin typeface="Century Gothic" pitchFamily="34" charset="0"/>
              </a:rPr>
              <a:t>Consists of a core of Bentonite clay sandwiched between layers of thick non-woven geotextile.</a:t>
            </a:r>
          </a:p>
          <a:p>
            <a:pPr marL="457200" indent="-457200" algn="just">
              <a:buFont typeface="+mj-lt"/>
              <a:buAutoNum type="arabicPeriod"/>
            </a:pPr>
            <a:r>
              <a:rPr lang="en-US" sz="1600" dirty="0">
                <a:solidFill>
                  <a:srgbClr val="002060"/>
                </a:solidFill>
                <a:latin typeface="Century Gothic" pitchFamily="34" charset="0"/>
              </a:rPr>
              <a:t>Applied below and above geomembrane layers in land fills.</a:t>
            </a:r>
          </a:p>
          <a:p>
            <a:pPr marL="457200" indent="-457200" algn="just">
              <a:buFont typeface="+mj-lt"/>
              <a:buAutoNum type="arabicPeriod"/>
            </a:pPr>
            <a:r>
              <a:rPr lang="en-US" sz="1600" dirty="0">
                <a:solidFill>
                  <a:srgbClr val="002060"/>
                </a:solidFill>
                <a:latin typeface="Century Gothic" pitchFamily="34" charset="0"/>
              </a:rPr>
              <a:t>It has self repair mechanism</a:t>
            </a:r>
          </a:p>
          <a:p>
            <a:pPr marL="457200" indent="-457200" algn="just">
              <a:buFont typeface="+mj-lt"/>
              <a:buAutoNum type="arabicPeriod"/>
            </a:pPr>
            <a:r>
              <a:rPr lang="en-US" sz="1600" dirty="0">
                <a:solidFill>
                  <a:srgbClr val="002060"/>
                </a:solidFill>
                <a:latin typeface="Century Gothic" pitchFamily="34" charset="0"/>
              </a:rPr>
              <a:t>Bentonite expands when fluid leaks through punctured geomembrane – closes the gap.</a:t>
            </a:r>
          </a:p>
        </p:txBody>
      </p:sp>
      <p:sp>
        <p:nvSpPr>
          <p:cNvPr id="4" name="TextBox 3"/>
          <p:cNvSpPr txBox="1"/>
          <p:nvPr/>
        </p:nvSpPr>
        <p:spPr>
          <a:xfrm>
            <a:off x="142844" y="928670"/>
            <a:ext cx="9001156" cy="2169825"/>
          </a:xfrm>
          <a:prstGeom prst="rect">
            <a:avLst/>
          </a:prstGeom>
          <a:noFill/>
        </p:spPr>
        <p:txBody>
          <a:bodyPr wrap="square" rtlCol="0">
            <a:spAutoFit/>
          </a:bodyPr>
          <a:lstStyle/>
          <a:p>
            <a:pPr algn="just">
              <a:lnSpc>
                <a:spcPct val="150000"/>
              </a:lnSpc>
              <a:buBlip>
                <a:blip r:embed="rId2"/>
              </a:buBlip>
            </a:pPr>
            <a:r>
              <a:rPr lang="en-US" b="1" dirty="0">
                <a:solidFill>
                  <a:srgbClr val="002060"/>
                </a:solidFill>
                <a:latin typeface="Century Gothic" pitchFamily="34" charset="0"/>
                <a:cs typeface="Times New Roman" panose="02020603050405020304" pitchFamily="18" charset="0"/>
              </a:rPr>
              <a:t>Geosynthetic clay liners are becoming more common in landfill liner designs. These liners consist of a </a:t>
            </a:r>
            <a:r>
              <a:rPr lang="en-US" b="1" dirty="0">
                <a:solidFill>
                  <a:srgbClr val="C00000"/>
                </a:solidFill>
                <a:latin typeface="Century Gothic" pitchFamily="34" charset="0"/>
                <a:cs typeface="Times New Roman" panose="02020603050405020304" pitchFamily="18" charset="0"/>
              </a:rPr>
              <a:t>thin clay layer </a:t>
            </a:r>
            <a:r>
              <a:rPr lang="en-US" b="1" dirty="0">
                <a:solidFill>
                  <a:srgbClr val="002060"/>
                </a:solidFill>
                <a:latin typeface="Century Gothic" pitchFamily="34" charset="0"/>
                <a:cs typeface="Times New Roman" panose="02020603050405020304" pitchFamily="18" charset="0"/>
              </a:rPr>
              <a:t>(four to six millimeters) between two layers of a geotextile. </a:t>
            </a:r>
          </a:p>
          <a:p>
            <a:pPr algn="just">
              <a:lnSpc>
                <a:spcPct val="150000"/>
              </a:lnSpc>
              <a:buBlip>
                <a:blip r:embed="rId2"/>
              </a:buBlip>
            </a:pPr>
            <a:r>
              <a:rPr lang="en-US" b="1" dirty="0">
                <a:solidFill>
                  <a:srgbClr val="002060"/>
                </a:solidFill>
                <a:latin typeface="Century Gothic" pitchFamily="34" charset="0"/>
                <a:cs typeface="Times New Roman" panose="02020603050405020304" pitchFamily="18" charset="0"/>
              </a:rPr>
              <a:t>These liners can be installed more quickly than traditional compacted clay liners, and the efficiency of these liners is impacted less by freeze-thaw cycles.</a:t>
            </a:r>
          </a:p>
        </p:txBody>
      </p:sp>
      <p:pic>
        <p:nvPicPr>
          <p:cNvPr id="1026" name="Picture 2" descr="EVALUATION OF THE WATER RETENTION BEHAVIOUR OF GEOSYNTHETIC CLAY LINERS |  Semantic Scho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354" y="3286124"/>
            <a:ext cx="4229646" cy="314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42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GEONETS</a:t>
            </a:r>
          </a:p>
        </p:txBody>
      </p:sp>
      <p:sp>
        <p:nvSpPr>
          <p:cNvPr id="3" name="Content Placeholder 2"/>
          <p:cNvSpPr>
            <a:spLocks noGrp="1"/>
          </p:cNvSpPr>
          <p:nvPr>
            <p:ph idx="1"/>
          </p:nvPr>
        </p:nvSpPr>
        <p:spPr>
          <a:xfrm>
            <a:off x="251520" y="1268760"/>
            <a:ext cx="8712968" cy="1008112"/>
          </a:xfrm>
        </p:spPr>
        <p:txBody>
          <a:bodyPr>
            <a:normAutofit fontScale="70000" lnSpcReduction="20000"/>
          </a:bodyPr>
          <a:lstStyle/>
          <a:p>
            <a:pPr marL="0" indent="0" algn="just">
              <a:lnSpc>
                <a:spcPct val="170000"/>
              </a:lnSpc>
            </a:pPr>
            <a:r>
              <a:rPr lang="en-US" dirty="0">
                <a:solidFill>
                  <a:srgbClr val="002060"/>
                </a:solidFill>
                <a:latin typeface="Century Gothic" pitchFamily="34" charset="0"/>
              </a:rPr>
              <a:t>A geonet is a plastic net-like drainage blanket which may be used in landfill liners in place of sand or gravel for the leachate collection layer</a:t>
            </a:r>
          </a:p>
        </p:txBody>
      </p:sp>
      <p:sp>
        <p:nvSpPr>
          <p:cNvPr id="4" name="TextBox 3"/>
          <p:cNvSpPr txBox="1"/>
          <p:nvPr/>
        </p:nvSpPr>
        <p:spPr>
          <a:xfrm>
            <a:off x="457200" y="2564904"/>
            <a:ext cx="4402832" cy="4170372"/>
          </a:xfrm>
          <a:prstGeom prst="rect">
            <a:avLst/>
          </a:prstGeom>
          <a:noFill/>
        </p:spPr>
        <p:txBody>
          <a:bodyPr wrap="square" rtlCol="0">
            <a:spAutoFit/>
          </a:bodyPr>
          <a:lstStyle/>
          <a:p>
            <a:pPr marL="285750" indent="-285750" algn="just">
              <a:lnSpc>
                <a:spcPct val="150000"/>
              </a:lnSpc>
              <a:buBlip>
                <a:blip r:embed="rId2"/>
              </a:buBlip>
            </a:pPr>
            <a:r>
              <a:rPr lang="en-US" b="1" dirty="0">
                <a:solidFill>
                  <a:srgbClr val="002060"/>
                </a:solidFill>
                <a:latin typeface="Century Gothic" pitchFamily="34" charset="0"/>
              </a:rPr>
              <a:t>Geonets are planar products</a:t>
            </a:r>
          </a:p>
          <a:p>
            <a:pPr marL="285750" indent="-285750" algn="just">
              <a:lnSpc>
                <a:spcPct val="150000"/>
              </a:lnSpc>
              <a:buBlip>
                <a:blip r:embed="rId2"/>
              </a:buBlip>
            </a:pPr>
            <a:r>
              <a:rPr lang="en-US" b="1" dirty="0">
                <a:solidFill>
                  <a:srgbClr val="002060"/>
                </a:solidFill>
                <a:latin typeface="Century Gothic" pitchFamily="34" charset="0"/>
              </a:rPr>
              <a:t>Consists of rips in two directions</a:t>
            </a:r>
          </a:p>
          <a:p>
            <a:pPr marL="285750" indent="-285750" algn="just">
              <a:lnSpc>
                <a:spcPct val="150000"/>
              </a:lnSpc>
              <a:buBlip>
                <a:blip r:embed="rId2"/>
              </a:buBlip>
            </a:pPr>
            <a:r>
              <a:rPr lang="en-US" b="1" dirty="0">
                <a:solidFill>
                  <a:srgbClr val="002060"/>
                </a:solidFill>
                <a:latin typeface="Century Gothic" pitchFamily="34" charset="0"/>
              </a:rPr>
              <a:t>Apertures are of diamond shape</a:t>
            </a:r>
          </a:p>
          <a:p>
            <a:pPr marL="285750" indent="-285750" algn="just">
              <a:lnSpc>
                <a:spcPct val="150000"/>
              </a:lnSpc>
              <a:buBlip>
                <a:blip r:embed="rId2"/>
              </a:buBlip>
            </a:pPr>
            <a:r>
              <a:rPr lang="en-US" b="1" dirty="0">
                <a:solidFill>
                  <a:srgbClr val="002060"/>
                </a:solidFill>
                <a:latin typeface="Century Gothic" pitchFamily="34" charset="0"/>
              </a:rPr>
              <a:t>Rips in the two directions are at different planes.</a:t>
            </a:r>
          </a:p>
          <a:p>
            <a:pPr marL="285750" indent="-285750" algn="just">
              <a:lnSpc>
                <a:spcPct val="150000"/>
              </a:lnSpc>
              <a:buBlip>
                <a:blip r:embed="rId2"/>
              </a:buBlip>
            </a:pPr>
            <a:r>
              <a:rPr lang="en-US" b="1" dirty="0">
                <a:solidFill>
                  <a:srgbClr val="002060"/>
                </a:solidFill>
                <a:latin typeface="Century Gothic" pitchFamily="34" charset="0"/>
              </a:rPr>
              <a:t>Water flows along the geonet because of large thickness.</a:t>
            </a:r>
          </a:p>
          <a:p>
            <a:pPr marL="285750" indent="-285750" algn="just">
              <a:lnSpc>
                <a:spcPct val="150000"/>
              </a:lnSpc>
              <a:buBlip>
                <a:blip r:embed="rId2"/>
              </a:buBlip>
            </a:pPr>
            <a:r>
              <a:rPr lang="en-US" b="1" dirty="0">
                <a:solidFill>
                  <a:srgbClr val="002060"/>
                </a:solidFill>
                <a:latin typeface="Century Gothic" pitchFamily="34" charset="0"/>
              </a:rPr>
              <a:t>Geonets are also referred to as </a:t>
            </a:r>
            <a:r>
              <a:rPr lang="en-US" b="1" dirty="0" err="1">
                <a:solidFill>
                  <a:srgbClr val="002060"/>
                </a:solidFill>
                <a:latin typeface="Century Gothic" pitchFamily="34" charset="0"/>
              </a:rPr>
              <a:t>geospacers</a:t>
            </a:r>
            <a:r>
              <a:rPr lang="en-US" b="1" dirty="0">
                <a:solidFill>
                  <a:srgbClr val="002060"/>
                </a:solidFill>
                <a:latin typeface="Century Gothic" pitchFamily="34" charset="0"/>
              </a:rPr>
              <a:t>.</a:t>
            </a:r>
          </a:p>
          <a:p>
            <a:pPr marL="285750" indent="-285750" algn="just">
              <a:buFont typeface="Arial" panose="020B0604020202020204" pitchFamily="34" charset="0"/>
              <a:buChar char="•"/>
            </a:pPr>
            <a:endParaRPr lang="en-US" sz="2200" dirty="0"/>
          </a:p>
        </p:txBody>
      </p:sp>
      <p:pic>
        <p:nvPicPr>
          <p:cNvPr id="2050" name="Picture 2" descr="HDPE Drainage Geonet, Thickness 4mm-7mm, Gorantla Geosynthetics Private  Limited | ID: 122126319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0" y="3071810"/>
            <a:ext cx="3619922" cy="35718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214942" y="2500306"/>
            <a:ext cx="3500462" cy="6257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HDPE DRAINAGE GEONET</a:t>
            </a:r>
          </a:p>
        </p:txBody>
      </p:sp>
    </p:spTree>
    <p:extLst>
      <p:ext uri="{BB962C8B-B14F-4D97-AF65-F5344CB8AC3E}">
        <p14:creationId xmlns:p14="http://schemas.microsoft.com/office/powerpoint/2010/main" val="4148200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81" y="245766"/>
            <a:ext cx="8229600" cy="1143000"/>
          </a:xfrm>
        </p:spPr>
        <p:txBody>
          <a:bodyPr/>
          <a:lstStyle/>
          <a:p>
            <a:r>
              <a:rPr lang="en-US" dirty="0"/>
              <a:t>LANDFILL COVER</a:t>
            </a:r>
          </a:p>
        </p:txBody>
      </p:sp>
      <p:sp>
        <p:nvSpPr>
          <p:cNvPr id="3" name="Content Placeholder 2"/>
          <p:cNvSpPr>
            <a:spLocks noGrp="1"/>
          </p:cNvSpPr>
          <p:nvPr>
            <p:ph idx="1"/>
          </p:nvPr>
        </p:nvSpPr>
        <p:spPr>
          <a:xfrm>
            <a:off x="179512" y="1240186"/>
            <a:ext cx="8964488" cy="1440159"/>
          </a:xfrm>
        </p:spPr>
        <p:txBody>
          <a:bodyPr>
            <a:normAutofit/>
          </a:bodyPr>
          <a:lstStyle/>
          <a:p>
            <a:pPr marL="0" indent="0" algn="just"/>
            <a:r>
              <a:rPr lang="en-US" sz="1700" dirty="0">
                <a:solidFill>
                  <a:srgbClr val="002060"/>
                </a:solidFill>
                <a:latin typeface="Century Gothic" pitchFamily="34" charset="0"/>
              </a:rPr>
              <a:t>It used to minimize infiltration of storm water in the landfill body and to allow storm water runoff, a surface sealing system has to be installed after the final completion of each landfill part. </a:t>
            </a:r>
          </a:p>
        </p:txBody>
      </p:sp>
      <p:sp>
        <p:nvSpPr>
          <p:cNvPr id="4" name="TextBox 3"/>
          <p:cNvSpPr txBox="1"/>
          <p:nvPr/>
        </p:nvSpPr>
        <p:spPr>
          <a:xfrm>
            <a:off x="285720" y="2518350"/>
            <a:ext cx="4176464" cy="4339650"/>
          </a:xfrm>
          <a:prstGeom prst="rect">
            <a:avLst/>
          </a:prstGeom>
          <a:noFill/>
        </p:spPr>
        <p:txBody>
          <a:bodyPr wrap="square" rtlCol="0">
            <a:spAutoFit/>
          </a:bodyPr>
          <a:lstStyle/>
          <a:p>
            <a:pPr>
              <a:lnSpc>
                <a:spcPct val="150000"/>
              </a:lnSpc>
            </a:pPr>
            <a:r>
              <a:rPr lang="en-US" sz="1600" b="1" dirty="0">
                <a:solidFill>
                  <a:srgbClr val="C00000"/>
                </a:solidFill>
                <a:latin typeface="Times New Roman" panose="02020603050405020304" pitchFamily="18" charset="0"/>
                <a:cs typeface="Times New Roman" panose="02020603050405020304" pitchFamily="18" charset="0"/>
              </a:rPr>
              <a:t>DAILY COVER:</a:t>
            </a:r>
          </a:p>
          <a:p>
            <a:pPr algn="just">
              <a:lnSpc>
                <a:spcPct val="200000"/>
              </a:lnSpc>
              <a:buBlip>
                <a:blip r:embed="rId2"/>
              </a:buBlip>
            </a:pPr>
            <a:r>
              <a:rPr lang="en-US" b="1" dirty="0">
                <a:solidFill>
                  <a:srgbClr val="002060"/>
                </a:solidFill>
                <a:latin typeface="Times New Roman" panose="02020603050405020304" pitchFamily="18" charset="0"/>
                <a:cs typeface="Times New Roman" panose="02020603050405020304" pitchFamily="18" charset="0"/>
              </a:rPr>
              <a:t>Daily cover is generally applied to the working surface, flanks and working face of an active site to minimize the potential of the site to pollute the environment, harm human health or detrimentally affect the amenity of the locality.</a:t>
            </a:r>
          </a:p>
        </p:txBody>
      </p:sp>
      <p:pic>
        <p:nvPicPr>
          <p:cNvPr id="4098" name="Picture 2" descr="Stability analysis on veneer cover system for landfill considering the  effect of internal seeper - Science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815" y="3071165"/>
            <a:ext cx="457200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9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KEY ISSUES IN WASTE DISPOSAL </a:t>
            </a:r>
            <a:br>
              <a:rPr lang="en-US" sz="2800" b="0" dirty="0">
                <a:solidFill>
                  <a:schemeClr val="accent2"/>
                </a:solidFill>
                <a:latin typeface="Arial Black" panose="020B0A04020102020204" pitchFamily="34" charset="0"/>
              </a:rPr>
            </a:br>
            <a:endParaRPr lang="en-IN" sz="2800" dirty="0"/>
          </a:p>
        </p:txBody>
      </p:sp>
      <p:sp>
        <p:nvSpPr>
          <p:cNvPr id="3" name="Content Placeholder 2"/>
          <p:cNvSpPr>
            <a:spLocks noGrp="1"/>
          </p:cNvSpPr>
          <p:nvPr>
            <p:ph idx="1"/>
          </p:nvPr>
        </p:nvSpPr>
        <p:spPr>
          <a:xfrm>
            <a:off x="285720" y="1214422"/>
            <a:ext cx="8715436" cy="5286412"/>
          </a:xfrm>
        </p:spPr>
        <p:txBody>
          <a:bodyPr>
            <a:noAutofit/>
          </a:bodyPr>
          <a:lstStyle/>
          <a:p>
            <a:pPr algn="just"/>
            <a:r>
              <a:rPr lang="en-US" sz="1600" dirty="0">
                <a:latin typeface="Century Gothic" pitchFamily="34" charset="0"/>
              </a:rPr>
              <a:t>Disposal is the final element in the SWM system. It is the ultimate fate of all solid wastes, be they residential wastes collected and transported directly to a landfill site, semisolid waste (sludge) from municipal and industrial treatment plants, incinerator residue, compost or other substances from various solid waste processing plants that are of no further use to society. </a:t>
            </a:r>
          </a:p>
          <a:p>
            <a:pPr algn="just"/>
            <a:r>
              <a:rPr lang="en-US" sz="1600" dirty="0">
                <a:latin typeface="Century Gothic" pitchFamily="34" charset="0"/>
              </a:rPr>
              <a:t>It is, therefore, imperative to have a proper plan in place for safe disposal of solid wastes, which involves appropriate handling of residual matter after solid wastes have been processed and the recovery of conversion products/energy has been achieved. </a:t>
            </a:r>
          </a:p>
          <a:p>
            <a:pPr algn="just"/>
            <a:r>
              <a:rPr lang="en-US" sz="1600" dirty="0">
                <a:latin typeface="Century Gothic" pitchFamily="34" charset="0"/>
              </a:rPr>
              <a:t>It follows that an efficient SWM system must provide an environmentally sound disposal option for waste that cannot be reduced, recycled, composted, combusted, or processed further (Ali, et al 1999). </a:t>
            </a:r>
          </a:p>
          <a:p>
            <a:pPr algn="just"/>
            <a:r>
              <a:rPr lang="en-US" sz="1600" dirty="0">
                <a:latin typeface="Century Gothic" pitchFamily="34" charset="0"/>
              </a:rPr>
              <a:t>However, in these days, indiscriminate disposal of wastes in many regions is very common, giving rise to such problems as: </a:t>
            </a:r>
          </a:p>
        </p:txBody>
      </p:sp>
    </p:spTree>
    <p:extLst>
      <p:ext uri="{BB962C8B-B14F-4D97-AF65-F5344CB8AC3E}">
        <p14:creationId xmlns:p14="http://schemas.microsoft.com/office/powerpoint/2010/main" val="1659464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a:t>
            </a:r>
          </a:p>
        </p:txBody>
      </p:sp>
      <p:sp>
        <p:nvSpPr>
          <p:cNvPr id="3" name="Content Placeholder 2"/>
          <p:cNvSpPr>
            <a:spLocks noGrp="1"/>
          </p:cNvSpPr>
          <p:nvPr>
            <p:ph idx="1"/>
          </p:nvPr>
        </p:nvSpPr>
        <p:spPr>
          <a:xfrm>
            <a:off x="0" y="1214422"/>
            <a:ext cx="9144000" cy="5357850"/>
          </a:xfrm>
        </p:spPr>
        <p:txBody>
          <a:bodyPr>
            <a:normAutofit fontScale="62500" lnSpcReduction="20000"/>
          </a:bodyPr>
          <a:lstStyle/>
          <a:p>
            <a:pPr>
              <a:lnSpc>
                <a:spcPct val="170000"/>
              </a:lnSpc>
            </a:pPr>
            <a:r>
              <a:rPr lang="en-US" dirty="0">
                <a:solidFill>
                  <a:srgbClr val="002060"/>
                </a:solidFill>
                <a:latin typeface="Century Gothic" pitchFamily="34" charset="0"/>
              </a:rPr>
              <a:t>To control the amount of storm water filtration into the waste to reduce leachate quantities</a:t>
            </a:r>
          </a:p>
          <a:p>
            <a:pPr>
              <a:lnSpc>
                <a:spcPct val="170000"/>
              </a:lnSpc>
            </a:pPr>
            <a:r>
              <a:rPr lang="en-US" dirty="0">
                <a:solidFill>
                  <a:srgbClr val="002060"/>
                </a:solidFill>
                <a:latin typeface="Century Gothic" pitchFamily="34" charset="0"/>
              </a:rPr>
              <a:t>To prevent erosion</a:t>
            </a:r>
          </a:p>
          <a:p>
            <a:pPr>
              <a:lnSpc>
                <a:spcPct val="170000"/>
              </a:lnSpc>
            </a:pPr>
            <a:r>
              <a:rPr lang="en-US" dirty="0">
                <a:solidFill>
                  <a:srgbClr val="002060"/>
                </a:solidFill>
                <a:latin typeface="Century Gothic" pitchFamily="34" charset="0"/>
              </a:rPr>
              <a:t>To </a:t>
            </a:r>
            <a:r>
              <a:rPr lang="en-US" dirty="0" err="1">
                <a:solidFill>
                  <a:srgbClr val="002060"/>
                </a:solidFill>
                <a:latin typeface="Century Gothic" pitchFamily="34" charset="0"/>
              </a:rPr>
              <a:t>minimise</a:t>
            </a:r>
            <a:r>
              <a:rPr lang="en-US" dirty="0">
                <a:solidFill>
                  <a:srgbClr val="002060"/>
                </a:solidFill>
                <a:latin typeface="Century Gothic" pitchFamily="34" charset="0"/>
              </a:rPr>
              <a:t> the migration of greenhouse gases (GHG) into the atmosphere</a:t>
            </a:r>
          </a:p>
          <a:p>
            <a:pPr>
              <a:lnSpc>
                <a:spcPct val="170000"/>
              </a:lnSpc>
            </a:pPr>
            <a:r>
              <a:rPr lang="en-US" dirty="0">
                <a:solidFill>
                  <a:srgbClr val="002060"/>
                </a:solidFill>
                <a:latin typeface="Century Gothic" pitchFamily="34" charset="0"/>
              </a:rPr>
              <a:t>To protect the base sealing (impermeable) layer</a:t>
            </a:r>
          </a:p>
          <a:p>
            <a:pPr>
              <a:lnSpc>
                <a:spcPct val="170000"/>
              </a:lnSpc>
            </a:pPr>
            <a:r>
              <a:rPr lang="en-US" dirty="0">
                <a:solidFill>
                  <a:srgbClr val="002060"/>
                </a:solidFill>
                <a:latin typeface="Century Gothic" pitchFamily="34" charset="0"/>
              </a:rPr>
              <a:t>To </a:t>
            </a:r>
            <a:r>
              <a:rPr lang="en-US" dirty="0" err="1">
                <a:solidFill>
                  <a:srgbClr val="002060"/>
                </a:solidFill>
                <a:latin typeface="Century Gothic" pitchFamily="34" charset="0"/>
              </a:rPr>
              <a:t>minimise</a:t>
            </a:r>
            <a:r>
              <a:rPr lang="en-US" dirty="0">
                <a:solidFill>
                  <a:srgbClr val="002060"/>
                </a:solidFill>
                <a:latin typeface="Century Gothic" pitchFamily="34" charset="0"/>
              </a:rPr>
              <a:t> other emissions causing negative impacts on the environment</a:t>
            </a:r>
          </a:p>
          <a:p>
            <a:pPr>
              <a:lnSpc>
                <a:spcPct val="170000"/>
              </a:lnSpc>
            </a:pPr>
            <a:r>
              <a:rPr lang="en-US" dirty="0">
                <a:solidFill>
                  <a:srgbClr val="002060"/>
                </a:solidFill>
                <a:latin typeface="Century Gothic" pitchFamily="34" charset="0"/>
              </a:rPr>
              <a:t>To prevent odors causing a problem off site</a:t>
            </a:r>
          </a:p>
          <a:p>
            <a:pPr>
              <a:lnSpc>
                <a:spcPct val="170000"/>
              </a:lnSpc>
            </a:pPr>
            <a:r>
              <a:rPr lang="en-US" dirty="0">
                <a:solidFill>
                  <a:srgbClr val="002060"/>
                </a:solidFill>
                <a:latin typeface="Century Gothic" pitchFamily="34" charset="0"/>
              </a:rPr>
              <a:t>To </a:t>
            </a:r>
            <a:r>
              <a:rPr lang="en-US" dirty="0" err="1">
                <a:solidFill>
                  <a:srgbClr val="002060"/>
                </a:solidFill>
                <a:latin typeface="Century Gothic" pitchFamily="34" charset="0"/>
              </a:rPr>
              <a:t>minimise</a:t>
            </a:r>
            <a:r>
              <a:rPr lang="en-US" dirty="0">
                <a:solidFill>
                  <a:srgbClr val="002060"/>
                </a:solidFill>
                <a:latin typeface="Century Gothic" pitchFamily="34" charset="0"/>
              </a:rPr>
              <a:t> the risk of fire on or within the site </a:t>
            </a:r>
          </a:p>
          <a:p>
            <a:pPr>
              <a:lnSpc>
                <a:spcPct val="170000"/>
              </a:lnSpc>
            </a:pPr>
            <a:r>
              <a:rPr lang="en-US" dirty="0">
                <a:solidFill>
                  <a:srgbClr val="002060"/>
                </a:solidFill>
                <a:latin typeface="Century Gothic" pitchFamily="34" charset="0"/>
              </a:rPr>
              <a:t>To ensure the visual appearance of the site is not seriously detrimental to the amenity of the locality</a:t>
            </a:r>
          </a:p>
        </p:txBody>
      </p:sp>
    </p:spTree>
    <p:extLst>
      <p:ext uri="{BB962C8B-B14F-4D97-AF65-F5344CB8AC3E}">
        <p14:creationId xmlns:p14="http://schemas.microsoft.com/office/powerpoint/2010/main" val="94844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USED FOR COVER</a:t>
            </a:r>
          </a:p>
        </p:txBody>
      </p:sp>
      <p:sp>
        <p:nvSpPr>
          <p:cNvPr id="3" name="Content Placeholder 2"/>
          <p:cNvSpPr>
            <a:spLocks noGrp="1"/>
          </p:cNvSpPr>
          <p:nvPr>
            <p:ph idx="1"/>
          </p:nvPr>
        </p:nvSpPr>
        <p:spPr>
          <a:xfrm>
            <a:off x="179512" y="1196752"/>
            <a:ext cx="3240360" cy="5400600"/>
          </a:xfrm>
        </p:spPr>
        <p:txBody>
          <a:bodyPr>
            <a:normAutofit fontScale="77500" lnSpcReduction="20000"/>
          </a:bodyPr>
          <a:lstStyle/>
          <a:p>
            <a:pPr marL="514350" indent="-514350" algn="just">
              <a:buFont typeface="+mj-lt"/>
              <a:buAutoNum type="arabicPeriod"/>
            </a:pPr>
            <a:r>
              <a:rPr lang="en-US" sz="2400" dirty="0">
                <a:solidFill>
                  <a:srgbClr val="002060"/>
                </a:solidFill>
                <a:latin typeface="Century Gothic" pitchFamily="34" charset="0"/>
              </a:rPr>
              <a:t>Soils</a:t>
            </a:r>
          </a:p>
          <a:p>
            <a:pPr marL="514350" indent="-514350" algn="just">
              <a:buFont typeface="+mj-lt"/>
              <a:buAutoNum type="arabicPeriod"/>
            </a:pPr>
            <a:r>
              <a:rPr lang="en-US" sz="2400" dirty="0">
                <a:solidFill>
                  <a:srgbClr val="002060"/>
                </a:solidFill>
                <a:latin typeface="Century Gothic" pitchFamily="34" charset="0"/>
              </a:rPr>
              <a:t>Quarry waste </a:t>
            </a:r>
          </a:p>
          <a:p>
            <a:pPr marL="514350" indent="-514350" algn="just">
              <a:buFont typeface="+mj-lt"/>
              <a:buAutoNum type="arabicPeriod"/>
            </a:pPr>
            <a:r>
              <a:rPr lang="en-US" sz="2400" dirty="0">
                <a:solidFill>
                  <a:srgbClr val="002060"/>
                </a:solidFill>
                <a:latin typeface="Century Gothic" pitchFamily="34" charset="0"/>
              </a:rPr>
              <a:t>Foundry sand </a:t>
            </a:r>
          </a:p>
          <a:p>
            <a:pPr marL="514350" indent="-514350" algn="just">
              <a:buFont typeface="+mj-lt"/>
              <a:buAutoNum type="arabicPeriod"/>
            </a:pPr>
            <a:r>
              <a:rPr lang="en-US" sz="2400" dirty="0">
                <a:solidFill>
                  <a:srgbClr val="002060"/>
                </a:solidFill>
                <a:latin typeface="Century Gothic" pitchFamily="34" charset="0"/>
              </a:rPr>
              <a:t>Foams</a:t>
            </a:r>
          </a:p>
          <a:p>
            <a:pPr marL="514350" indent="-514350" algn="just">
              <a:buFont typeface="+mj-lt"/>
              <a:buAutoNum type="arabicPeriod"/>
            </a:pPr>
            <a:r>
              <a:rPr lang="en-US" sz="2400" dirty="0">
                <a:solidFill>
                  <a:srgbClr val="002060"/>
                </a:solidFill>
                <a:latin typeface="Century Gothic" pitchFamily="34" charset="0"/>
              </a:rPr>
              <a:t>Geotextile matting </a:t>
            </a:r>
          </a:p>
          <a:p>
            <a:pPr marL="514350" indent="-514350" algn="just">
              <a:buFont typeface="+mj-lt"/>
              <a:buAutoNum type="arabicPeriod"/>
            </a:pPr>
            <a:r>
              <a:rPr lang="en-US" sz="2400" dirty="0">
                <a:solidFill>
                  <a:srgbClr val="002060"/>
                </a:solidFill>
                <a:latin typeface="Century Gothic" pitchFamily="34" charset="0"/>
              </a:rPr>
              <a:t>Plastic film</a:t>
            </a:r>
          </a:p>
          <a:p>
            <a:pPr marL="514350" indent="-514350" algn="just">
              <a:buFont typeface="+mj-lt"/>
              <a:buAutoNum type="arabicPeriod"/>
            </a:pPr>
            <a:r>
              <a:rPr lang="en-US" sz="2400" dirty="0">
                <a:solidFill>
                  <a:srgbClr val="002060"/>
                </a:solidFill>
                <a:latin typeface="Century Gothic" pitchFamily="34" charset="0"/>
              </a:rPr>
              <a:t>Shredded </a:t>
            </a:r>
            <a:r>
              <a:rPr lang="en-US" sz="2400" dirty="0" err="1">
                <a:solidFill>
                  <a:srgbClr val="002060"/>
                </a:solidFill>
                <a:latin typeface="Century Gothic" pitchFamily="34" charset="0"/>
              </a:rPr>
              <a:t>tyres</a:t>
            </a:r>
            <a:r>
              <a:rPr lang="en-US" sz="2400" dirty="0">
                <a:solidFill>
                  <a:srgbClr val="002060"/>
                </a:solidFill>
                <a:latin typeface="Century Gothic" pitchFamily="34" charset="0"/>
              </a:rPr>
              <a:t> </a:t>
            </a:r>
          </a:p>
          <a:p>
            <a:pPr marL="514350" indent="-514350" algn="just">
              <a:buFont typeface="+mj-lt"/>
              <a:buAutoNum type="arabicPeriod"/>
            </a:pPr>
            <a:r>
              <a:rPr lang="en-US" sz="2400" dirty="0">
                <a:solidFill>
                  <a:srgbClr val="002060"/>
                </a:solidFill>
                <a:latin typeface="Century Gothic" pitchFamily="34" charset="0"/>
              </a:rPr>
              <a:t>Shredded green waste</a:t>
            </a:r>
          </a:p>
          <a:p>
            <a:pPr marL="514350" indent="-514350" algn="just">
              <a:buFont typeface="+mj-lt"/>
              <a:buAutoNum type="arabicPeriod"/>
            </a:pPr>
            <a:r>
              <a:rPr lang="en-US" sz="2400" dirty="0">
                <a:solidFill>
                  <a:srgbClr val="002060"/>
                </a:solidFill>
                <a:latin typeface="Century Gothic" pitchFamily="34" charset="0"/>
              </a:rPr>
              <a:t>Synthetic mesh </a:t>
            </a:r>
          </a:p>
          <a:p>
            <a:pPr marL="514350" indent="-514350" algn="just">
              <a:buFont typeface="+mj-lt"/>
              <a:buAutoNum type="arabicPeriod"/>
            </a:pPr>
            <a:r>
              <a:rPr lang="en-US" sz="2400" dirty="0">
                <a:solidFill>
                  <a:srgbClr val="002060"/>
                </a:solidFill>
                <a:latin typeface="Century Gothic" pitchFamily="34" charset="0"/>
              </a:rPr>
              <a:t>Hessian sheet</a:t>
            </a:r>
          </a:p>
          <a:p>
            <a:pPr marL="514350" indent="-514350" algn="just">
              <a:buFont typeface="+mj-lt"/>
              <a:buAutoNum type="arabicPeriod"/>
            </a:pPr>
            <a:r>
              <a:rPr lang="en-US" sz="2400" dirty="0">
                <a:solidFill>
                  <a:srgbClr val="002060"/>
                </a:solidFill>
                <a:latin typeface="Century Gothic" pitchFamily="34" charset="0"/>
              </a:rPr>
              <a:t>Ash </a:t>
            </a:r>
          </a:p>
          <a:p>
            <a:pPr marL="400050" lvl="1" indent="0">
              <a:buNone/>
            </a:pPr>
            <a:endParaRPr lang="en-US" dirty="0"/>
          </a:p>
        </p:txBody>
      </p:sp>
      <p:pic>
        <p:nvPicPr>
          <p:cNvPr id="5" name="Picture 4"/>
          <p:cNvPicPr>
            <a:picLocks noChangeAspect="1"/>
          </p:cNvPicPr>
          <p:nvPr/>
        </p:nvPicPr>
        <p:blipFill>
          <a:blip r:embed="rId2"/>
          <a:stretch>
            <a:fillRect/>
          </a:stretch>
        </p:blipFill>
        <p:spPr>
          <a:xfrm>
            <a:off x="3306355" y="1357298"/>
            <a:ext cx="3265909" cy="2485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3786182" y="1071546"/>
            <a:ext cx="1944216" cy="2246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SOIL AS A COVER</a:t>
            </a:r>
          </a:p>
        </p:txBody>
      </p:sp>
      <p:pic>
        <p:nvPicPr>
          <p:cNvPr id="9" name="Picture 8"/>
          <p:cNvPicPr>
            <a:picLocks noChangeAspect="1"/>
          </p:cNvPicPr>
          <p:nvPr/>
        </p:nvPicPr>
        <p:blipFill>
          <a:blip r:embed="rId3"/>
          <a:srcRect l="3071"/>
          <a:stretch>
            <a:fillRect/>
          </a:stretch>
        </p:blipFill>
        <p:spPr>
          <a:xfrm>
            <a:off x="6643702" y="1357298"/>
            <a:ext cx="2500298" cy="2519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le 10"/>
          <p:cNvSpPr/>
          <p:nvPr/>
        </p:nvSpPr>
        <p:spPr>
          <a:xfrm>
            <a:off x="7000892" y="1071546"/>
            <a:ext cx="1928899" cy="2701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1" dirty="0">
                <a:solidFill>
                  <a:srgbClr val="C00000"/>
                </a:solidFill>
              </a:rPr>
              <a:t>SHREDDED TYRES </a:t>
            </a:r>
          </a:p>
        </p:txBody>
      </p:sp>
      <p:pic>
        <p:nvPicPr>
          <p:cNvPr id="12" name="Picture 11"/>
          <p:cNvPicPr>
            <a:picLocks noChangeAspect="1"/>
          </p:cNvPicPr>
          <p:nvPr/>
        </p:nvPicPr>
        <p:blipFill>
          <a:blip r:embed="rId4"/>
          <a:stretch>
            <a:fillRect/>
          </a:stretch>
        </p:blipFill>
        <p:spPr>
          <a:xfrm>
            <a:off x="3857620" y="4286256"/>
            <a:ext cx="4991155" cy="2376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ounded Rectangle 13"/>
          <p:cNvSpPr/>
          <p:nvPr/>
        </p:nvSpPr>
        <p:spPr>
          <a:xfrm>
            <a:off x="5143504" y="3929066"/>
            <a:ext cx="2412268" cy="3600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HESSIAN SHEET</a:t>
            </a:r>
          </a:p>
        </p:txBody>
      </p:sp>
    </p:spTree>
    <p:extLst>
      <p:ext uri="{BB962C8B-B14F-4D97-AF65-F5344CB8AC3E}">
        <p14:creationId xmlns:p14="http://schemas.microsoft.com/office/powerpoint/2010/main" val="81563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struction of a multi-layered MSW landfill barrier syst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04" y="698015"/>
            <a:ext cx="3618161" cy="280242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85720" y="0"/>
            <a:ext cx="3240360" cy="493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GEOTEXTILE COVER</a:t>
            </a:r>
          </a:p>
        </p:txBody>
      </p:sp>
      <p:pic>
        <p:nvPicPr>
          <p:cNvPr id="4" name="Picture 3"/>
          <p:cNvPicPr>
            <a:picLocks noChangeAspect="1"/>
          </p:cNvPicPr>
          <p:nvPr/>
        </p:nvPicPr>
        <p:blipFill>
          <a:blip r:embed="rId3"/>
          <a:stretch>
            <a:fillRect/>
          </a:stretch>
        </p:blipFill>
        <p:spPr>
          <a:xfrm>
            <a:off x="4422911" y="699525"/>
            <a:ext cx="4538997" cy="2800913"/>
          </a:xfrm>
          <a:prstGeom prst="rect">
            <a:avLst/>
          </a:prstGeom>
        </p:spPr>
      </p:pic>
      <p:pic>
        <p:nvPicPr>
          <p:cNvPr id="6" name="Picture 5"/>
          <p:cNvPicPr>
            <a:picLocks noChangeAspect="1"/>
          </p:cNvPicPr>
          <p:nvPr/>
        </p:nvPicPr>
        <p:blipFill>
          <a:blip r:embed="rId4" cstate="print"/>
          <a:stretch>
            <a:fillRect/>
          </a:stretch>
        </p:blipFill>
        <p:spPr>
          <a:xfrm flipH="1">
            <a:off x="285720" y="4008891"/>
            <a:ext cx="3618161" cy="2706257"/>
          </a:xfrm>
          <a:prstGeom prst="rect">
            <a:avLst/>
          </a:prstGeom>
        </p:spPr>
      </p:pic>
      <p:sp>
        <p:nvSpPr>
          <p:cNvPr id="7" name="Rounded Rectangle 6"/>
          <p:cNvSpPr/>
          <p:nvPr/>
        </p:nvSpPr>
        <p:spPr>
          <a:xfrm>
            <a:off x="467544" y="3645024"/>
            <a:ext cx="2952328" cy="288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COAL ASH</a:t>
            </a:r>
          </a:p>
        </p:txBody>
      </p:sp>
      <p:pic>
        <p:nvPicPr>
          <p:cNvPr id="7172" name="Picture 4" descr="Geo Net, For Landfill Sites,Highways, Rs 60 /square meter Indonet Plastic  Industries | ID: 16819702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24" y="4008891"/>
            <a:ext cx="4538997" cy="270625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076056" y="3645024"/>
            <a:ext cx="3312368" cy="2880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SYNTHETIC MESH</a:t>
            </a:r>
          </a:p>
        </p:txBody>
      </p:sp>
      <p:sp>
        <p:nvSpPr>
          <p:cNvPr id="10" name="Rounded Rectangle 9"/>
          <p:cNvSpPr/>
          <p:nvPr/>
        </p:nvSpPr>
        <p:spPr>
          <a:xfrm>
            <a:off x="5357818" y="142852"/>
            <a:ext cx="3240360" cy="493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rPr>
              <a:t>FOAM SPRAY</a:t>
            </a:r>
          </a:p>
        </p:txBody>
      </p:sp>
    </p:spTree>
    <p:extLst>
      <p:ext uri="{BB962C8B-B14F-4D97-AF65-F5344CB8AC3E}">
        <p14:creationId xmlns:p14="http://schemas.microsoft.com/office/powerpoint/2010/main" val="78593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548680"/>
            <a:ext cx="6624736" cy="769441"/>
          </a:xfrm>
          <a:prstGeom prst="rect">
            <a:avLst/>
          </a:prstGeom>
          <a:noFill/>
        </p:spPr>
        <p:txBody>
          <a:bodyPr wrap="square" rtlCol="0">
            <a:spAutoFit/>
          </a:bodyPr>
          <a:lstStyle/>
          <a:p>
            <a:pPr algn="ctr"/>
            <a:r>
              <a:rPr lang="en-US" sz="4400" dirty="0"/>
              <a:t>What is leachate?</a:t>
            </a:r>
          </a:p>
        </p:txBody>
      </p:sp>
      <p:pic>
        <p:nvPicPr>
          <p:cNvPr id="3" name="Picture 2"/>
          <p:cNvPicPr>
            <a:picLocks noChangeAspect="1"/>
          </p:cNvPicPr>
          <p:nvPr/>
        </p:nvPicPr>
        <p:blipFill>
          <a:blip r:embed="rId2"/>
          <a:stretch>
            <a:fillRect/>
          </a:stretch>
        </p:blipFill>
        <p:spPr>
          <a:xfrm>
            <a:off x="899592" y="1988840"/>
            <a:ext cx="7277100" cy="3960440"/>
          </a:xfrm>
          <a:prstGeom prst="rect">
            <a:avLst/>
          </a:prstGeom>
        </p:spPr>
      </p:pic>
    </p:spTree>
    <p:extLst>
      <p:ext uri="{BB962C8B-B14F-4D97-AF65-F5344CB8AC3E}">
        <p14:creationId xmlns:p14="http://schemas.microsoft.com/office/powerpoint/2010/main" val="3047013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507288" cy="1156990"/>
          </a:xfrm>
        </p:spPr>
        <p:txBody>
          <a:bodyPr/>
          <a:lstStyle/>
          <a:p>
            <a:r>
              <a:rPr lang="en-US" dirty="0"/>
              <a:t>LEACHATE</a:t>
            </a:r>
          </a:p>
        </p:txBody>
      </p:sp>
      <p:sp>
        <p:nvSpPr>
          <p:cNvPr id="3" name="Content Placeholder 2"/>
          <p:cNvSpPr>
            <a:spLocks noGrp="1"/>
          </p:cNvSpPr>
          <p:nvPr>
            <p:ph idx="1"/>
          </p:nvPr>
        </p:nvSpPr>
        <p:spPr>
          <a:xfrm>
            <a:off x="179512" y="1196752"/>
            <a:ext cx="8856984" cy="2736304"/>
          </a:xfrm>
        </p:spPr>
        <p:txBody>
          <a:bodyPr>
            <a:noAutofit/>
          </a:bodyPr>
          <a:lstStyle/>
          <a:p>
            <a:pPr marL="0" indent="0" algn="just"/>
            <a:r>
              <a:rPr lang="en-US" sz="1800" dirty="0">
                <a:solidFill>
                  <a:srgbClr val="002060"/>
                </a:solidFill>
                <a:latin typeface="Century Gothic" pitchFamily="34" charset="0"/>
              </a:rPr>
              <a:t>Leachate - formed when rain water filters through wastes placed in a landfill. When this liquid comes in contact with buried wastes, it leaches, or draws out, chemicals or constituents from those wastes.</a:t>
            </a:r>
          </a:p>
          <a:p>
            <a:pPr algn="just"/>
            <a:r>
              <a:rPr lang="en-US" sz="1800" dirty="0">
                <a:solidFill>
                  <a:srgbClr val="002060"/>
                </a:solidFill>
                <a:latin typeface="Century Gothic" pitchFamily="34" charset="0"/>
              </a:rPr>
              <a:t>It is a mixture of organic degradation products, liquid waste and rain water.</a:t>
            </a:r>
          </a:p>
          <a:p>
            <a:pPr algn="just"/>
            <a:r>
              <a:rPr lang="en-US" sz="1800" dirty="0">
                <a:solidFill>
                  <a:srgbClr val="002060"/>
                </a:solidFill>
                <a:latin typeface="Century Gothic" pitchFamily="34" charset="0"/>
              </a:rPr>
              <a:t>It has high organic carbon content, high concentrations of nitrogen and is usually slightly acidic.</a:t>
            </a:r>
          </a:p>
          <a:p>
            <a:pPr marL="0" indent="0" algn="just">
              <a:buNone/>
            </a:pPr>
            <a:endParaRPr lang="en-US" sz="1800" dirty="0"/>
          </a:p>
        </p:txBody>
      </p:sp>
      <p:pic>
        <p:nvPicPr>
          <p:cNvPr id="8194" name="Picture 2" descr="Conceptual diagram of leachate migration from a landfill and ope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036" y="3714752"/>
            <a:ext cx="5912460" cy="302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78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COLLECTION SYSTEM</a:t>
            </a:r>
            <a:endParaRPr lang="en-IN" dirty="0"/>
          </a:p>
        </p:txBody>
      </p:sp>
      <p:sp>
        <p:nvSpPr>
          <p:cNvPr id="3" name="Content Placeholder 2"/>
          <p:cNvSpPr>
            <a:spLocks noGrp="1"/>
          </p:cNvSpPr>
          <p:nvPr>
            <p:ph idx="1"/>
          </p:nvPr>
        </p:nvSpPr>
        <p:spPr>
          <a:xfrm>
            <a:off x="0" y="1214422"/>
            <a:ext cx="5000628" cy="5357850"/>
          </a:xfrm>
        </p:spPr>
        <p:txBody>
          <a:bodyPr>
            <a:normAutofit fontScale="92500"/>
          </a:bodyPr>
          <a:lstStyle/>
          <a:p>
            <a:pPr algn="just"/>
            <a:r>
              <a:rPr lang="en-US" sz="1900" dirty="0">
                <a:solidFill>
                  <a:srgbClr val="002060"/>
                </a:solidFill>
                <a:latin typeface="Century Gothic" pitchFamily="34" charset="0"/>
              </a:rPr>
              <a:t>Leachate may be defined as the liquid that has </a:t>
            </a:r>
            <a:r>
              <a:rPr lang="en-US" sz="1900" dirty="0">
                <a:solidFill>
                  <a:srgbClr val="C00000"/>
                </a:solidFill>
                <a:latin typeface="Century Gothic" pitchFamily="34" charset="0"/>
              </a:rPr>
              <a:t>percolated</a:t>
            </a:r>
            <a:r>
              <a:rPr lang="en-US" sz="1900" dirty="0">
                <a:solidFill>
                  <a:srgbClr val="002060"/>
                </a:solidFill>
                <a:latin typeface="Century Gothic" pitchFamily="34" charset="0"/>
              </a:rPr>
              <a:t> through </a:t>
            </a:r>
            <a:r>
              <a:rPr lang="en-US" sz="1900" dirty="0" err="1">
                <a:solidFill>
                  <a:srgbClr val="002060"/>
                </a:solidFill>
                <a:latin typeface="Century Gothic" pitchFamily="34" charset="0"/>
              </a:rPr>
              <a:t>solidwaste</a:t>
            </a:r>
            <a:r>
              <a:rPr lang="en-US" sz="1900" dirty="0">
                <a:solidFill>
                  <a:srgbClr val="002060"/>
                </a:solidFill>
                <a:latin typeface="Century Gothic" pitchFamily="34" charset="0"/>
              </a:rPr>
              <a:t> and has extracted dissolved or suspended materials from it.</a:t>
            </a:r>
          </a:p>
          <a:p>
            <a:pPr algn="just"/>
            <a:r>
              <a:rPr lang="en-US" sz="1900" dirty="0">
                <a:solidFill>
                  <a:srgbClr val="002060"/>
                </a:solidFill>
                <a:latin typeface="Century Gothic" pitchFamily="34" charset="0"/>
              </a:rPr>
              <a:t>The use of clay has favored in reducing the leachate percolation.</a:t>
            </a:r>
          </a:p>
          <a:p>
            <a:pPr algn="just"/>
            <a:r>
              <a:rPr lang="en-US" sz="1900" dirty="0">
                <a:solidFill>
                  <a:srgbClr val="002060"/>
                </a:solidFill>
                <a:latin typeface="Century Gothic" pitchFamily="34" charset="0"/>
              </a:rPr>
              <a:t>A </a:t>
            </a:r>
            <a:r>
              <a:rPr lang="en-US" sz="1900" dirty="0">
                <a:solidFill>
                  <a:srgbClr val="C00000"/>
                </a:solidFill>
                <a:latin typeface="Century Gothic" pitchFamily="34" charset="0"/>
              </a:rPr>
              <a:t>leachate collection system </a:t>
            </a:r>
            <a:r>
              <a:rPr lang="en-US" sz="1900" dirty="0">
                <a:solidFill>
                  <a:srgbClr val="002060"/>
                </a:solidFill>
                <a:latin typeface="Century Gothic" pitchFamily="34" charset="0"/>
              </a:rPr>
              <a:t>basically consists of a </a:t>
            </a:r>
            <a:r>
              <a:rPr lang="en-US" sz="1900" dirty="0">
                <a:solidFill>
                  <a:srgbClr val="C00000"/>
                </a:solidFill>
                <a:latin typeface="Century Gothic" pitchFamily="34" charset="0"/>
              </a:rPr>
              <a:t>drainage layer </a:t>
            </a:r>
            <a:r>
              <a:rPr lang="en-US" sz="1900" dirty="0">
                <a:solidFill>
                  <a:srgbClr val="002060"/>
                </a:solidFill>
                <a:latin typeface="Century Gothic" pitchFamily="34" charset="0"/>
              </a:rPr>
              <a:t>of inert material with </a:t>
            </a:r>
            <a:r>
              <a:rPr lang="en-US" sz="1900" dirty="0">
                <a:solidFill>
                  <a:srgbClr val="C00000"/>
                </a:solidFill>
                <a:latin typeface="Century Gothic" pitchFamily="34" charset="0"/>
              </a:rPr>
              <a:t>high permeability</a:t>
            </a:r>
            <a:r>
              <a:rPr lang="en-US" sz="1900" dirty="0">
                <a:solidFill>
                  <a:srgbClr val="002060"/>
                </a:solidFill>
                <a:latin typeface="Century Gothic" pitchFamily="34" charset="0"/>
              </a:rPr>
              <a:t>, of drainage pipes which have to collect the leachate and to discharge it out of the dumping area. </a:t>
            </a:r>
            <a:endParaRPr lang="en-IN" sz="1900" dirty="0">
              <a:solidFill>
                <a:srgbClr val="002060"/>
              </a:solidFill>
              <a:latin typeface="Century Gothic" pitchFamily="34" charset="0"/>
            </a:endParaRPr>
          </a:p>
        </p:txBody>
      </p:sp>
      <p:pic>
        <p:nvPicPr>
          <p:cNvPr id="58370" name="Picture 2" descr="Leachate Collection System - ppt video online download"/>
          <p:cNvPicPr>
            <a:picLocks noChangeAspect="1" noChangeArrowheads="1"/>
          </p:cNvPicPr>
          <p:nvPr/>
        </p:nvPicPr>
        <p:blipFill>
          <a:blip r:embed="rId2"/>
          <a:srcRect l="7031" t="17708" r="3906"/>
          <a:stretch>
            <a:fillRect/>
          </a:stretch>
        </p:blipFill>
        <p:spPr bwMode="auto">
          <a:xfrm>
            <a:off x="5080203" y="1500174"/>
            <a:ext cx="3917367" cy="2714644"/>
          </a:xfrm>
          <a:prstGeom prst="rect">
            <a:avLst/>
          </a:prstGeom>
          <a:noFill/>
        </p:spPr>
      </p:pic>
    </p:spTree>
    <p:extLst>
      <p:ext uri="{BB962C8B-B14F-4D97-AF65-F5344CB8AC3E}">
        <p14:creationId xmlns:p14="http://schemas.microsoft.com/office/powerpoint/2010/main" val="3242679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476672"/>
            <a:ext cx="6696744" cy="6048672"/>
          </a:xfrm>
          <a:prstGeom prst="rect">
            <a:avLst/>
          </a:prstGeom>
        </p:spPr>
      </p:pic>
    </p:spTree>
    <p:extLst>
      <p:ext uri="{BB962C8B-B14F-4D97-AF65-F5344CB8AC3E}">
        <p14:creationId xmlns:p14="http://schemas.microsoft.com/office/powerpoint/2010/main" val="1410417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188640"/>
            <a:ext cx="7109097" cy="6669360"/>
          </a:xfrm>
          <a:prstGeom prst="rect">
            <a:avLst/>
          </a:prstGeom>
        </p:spPr>
      </p:pic>
    </p:spTree>
    <p:extLst>
      <p:ext uri="{BB962C8B-B14F-4D97-AF65-F5344CB8AC3E}">
        <p14:creationId xmlns:p14="http://schemas.microsoft.com/office/powerpoint/2010/main" val="413755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507288" cy="1156990"/>
          </a:xfrm>
        </p:spPr>
        <p:txBody>
          <a:bodyPr>
            <a:normAutofit/>
          </a:bodyPr>
          <a:lstStyle/>
          <a:p>
            <a:r>
              <a:rPr lang="en-US" dirty="0">
                <a:cs typeface="Times New Roman" panose="02020603050405020304" pitchFamily="18" charset="0"/>
              </a:rPr>
              <a:t>PROBLEMS OF LANDFILL LEACHATE</a:t>
            </a:r>
          </a:p>
        </p:txBody>
      </p:sp>
      <p:sp>
        <p:nvSpPr>
          <p:cNvPr id="3" name="Content Placeholder 2"/>
          <p:cNvSpPr>
            <a:spLocks noGrp="1"/>
          </p:cNvSpPr>
          <p:nvPr>
            <p:ph idx="1"/>
          </p:nvPr>
        </p:nvSpPr>
        <p:spPr>
          <a:xfrm>
            <a:off x="179512" y="1196752"/>
            <a:ext cx="8856984" cy="2736304"/>
          </a:xfrm>
        </p:spPr>
        <p:txBody>
          <a:bodyPr>
            <a:noAutofit/>
          </a:bodyPr>
          <a:lstStyle/>
          <a:p>
            <a:pPr marL="0" indent="0" algn="just"/>
            <a:r>
              <a:rPr lang="en-US" sz="1600" dirty="0">
                <a:solidFill>
                  <a:srgbClr val="002060"/>
                </a:solidFill>
                <a:latin typeface="Century Gothic" pitchFamily="34" charset="0"/>
              </a:rPr>
              <a:t>Leachate can pollute both groundwater and surface water supplies. The </a:t>
            </a:r>
            <a:r>
              <a:rPr lang="en-US" sz="1600" dirty="0">
                <a:solidFill>
                  <a:srgbClr val="C00000"/>
                </a:solidFill>
                <a:latin typeface="Century Gothic" pitchFamily="34" charset="0"/>
              </a:rPr>
              <a:t>degree of pollution</a:t>
            </a:r>
            <a:r>
              <a:rPr lang="en-US" sz="1600" dirty="0">
                <a:solidFill>
                  <a:srgbClr val="002060"/>
                </a:solidFill>
                <a:latin typeface="Century Gothic" pitchFamily="34" charset="0"/>
              </a:rPr>
              <a:t> will depend on </a:t>
            </a:r>
            <a:r>
              <a:rPr lang="en-US" sz="1600" dirty="0">
                <a:solidFill>
                  <a:srgbClr val="C00000"/>
                </a:solidFill>
                <a:latin typeface="Century Gothic" pitchFamily="34" charset="0"/>
              </a:rPr>
              <a:t>local geology and hydrogeology</a:t>
            </a:r>
            <a:r>
              <a:rPr lang="en-US" sz="1600" dirty="0">
                <a:solidFill>
                  <a:srgbClr val="002060"/>
                </a:solidFill>
                <a:latin typeface="Century Gothic" pitchFamily="34" charset="0"/>
              </a:rPr>
              <a:t>, </a:t>
            </a:r>
            <a:r>
              <a:rPr lang="en-US" sz="1600" dirty="0">
                <a:solidFill>
                  <a:srgbClr val="C00000"/>
                </a:solidFill>
                <a:latin typeface="Century Gothic" pitchFamily="34" charset="0"/>
              </a:rPr>
              <a:t>nature of waste and the proximity of susceptible receptors</a:t>
            </a:r>
            <a:r>
              <a:rPr lang="en-US" sz="1600" dirty="0">
                <a:solidFill>
                  <a:srgbClr val="002060"/>
                </a:solidFill>
                <a:latin typeface="Century Gothic" pitchFamily="34" charset="0"/>
              </a:rPr>
              <a:t>. Once </a:t>
            </a:r>
            <a:r>
              <a:rPr lang="en-US" sz="1600" dirty="0">
                <a:solidFill>
                  <a:srgbClr val="C00000"/>
                </a:solidFill>
                <a:latin typeface="Century Gothic" pitchFamily="34" charset="0"/>
              </a:rPr>
              <a:t>groundwater is contaminated</a:t>
            </a:r>
            <a:r>
              <a:rPr lang="en-US" sz="1600" dirty="0">
                <a:solidFill>
                  <a:srgbClr val="002060"/>
                </a:solidFill>
                <a:latin typeface="Century Gothic" pitchFamily="34" charset="0"/>
              </a:rPr>
              <a:t>, it is very costly to clean it up. Landfills, therefore, undergo siting, design and construction procedures that control leachate migration.</a:t>
            </a:r>
          </a:p>
          <a:p>
            <a:pPr algn="just"/>
            <a:r>
              <a:rPr lang="en-US" sz="1600" dirty="0">
                <a:solidFill>
                  <a:srgbClr val="C00000"/>
                </a:solidFill>
                <a:latin typeface="Century Gothic" pitchFamily="34" charset="0"/>
              </a:rPr>
              <a:t>LEACHATE MIGRATION :</a:t>
            </a:r>
          </a:p>
          <a:p>
            <a:pPr algn="just"/>
            <a:r>
              <a:rPr lang="en-US" sz="1600" dirty="0">
                <a:solidFill>
                  <a:srgbClr val="002060"/>
                </a:solidFill>
                <a:latin typeface="Century Gothic" pitchFamily="34" charset="0"/>
              </a:rPr>
              <a:t>It is generally </a:t>
            </a:r>
            <a:r>
              <a:rPr lang="en-US" sz="1600" dirty="0">
                <a:solidFill>
                  <a:srgbClr val="C00000"/>
                </a:solidFill>
                <a:latin typeface="Century Gothic" pitchFamily="34" charset="0"/>
              </a:rPr>
              <a:t>difficult to predict </a:t>
            </a:r>
            <a:r>
              <a:rPr lang="en-US" sz="1600" dirty="0">
                <a:solidFill>
                  <a:srgbClr val="002060"/>
                </a:solidFill>
                <a:latin typeface="Century Gothic" pitchFamily="34" charset="0"/>
              </a:rPr>
              <a:t>the </a:t>
            </a:r>
            <a:r>
              <a:rPr lang="en-US" sz="1600" dirty="0">
                <a:solidFill>
                  <a:srgbClr val="C00000"/>
                </a:solidFill>
                <a:latin typeface="Century Gothic" pitchFamily="34" charset="0"/>
              </a:rPr>
              <a:t>movement of escaped </a:t>
            </a:r>
            <a:r>
              <a:rPr lang="en-US" sz="1600" dirty="0">
                <a:solidFill>
                  <a:srgbClr val="002060"/>
                </a:solidFill>
                <a:latin typeface="Century Gothic" pitchFamily="34" charset="0"/>
              </a:rPr>
              <a:t>leachate accurately. </a:t>
            </a:r>
          </a:p>
          <a:p>
            <a:pPr algn="just"/>
            <a:r>
              <a:rPr lang="en-US" sz="1600" dirty="0">
                <a:solidFill>
                  <a:srgbClr val="002060"/>
                </a:solidFill>
                <a:latin typeface="Century Gothic" pitchFamily="34" charset="0"/>
              </a:rPr>
              <a:t>The </a:t>
            </a:r>
            <a:r>
              <a:rPr lang="en-US" sz="1600" dirty="0">
                <a:solidFill>
                  <a:srgbClr val="C00000"/>
                </a:solidFill>
                <a:latin typeface="Century Gothic" pitchFamily="34" charset="0"/>
              </a:rPr>
              <a:t>main controlling factors </a:t>
            </a:r>
            <a:r>
              <a:rPr lang="en-US" sz="1600" dirty="0">
                <a:solidFill>
                  <a:srgbClr val="002060"/>
                </a:solidFill>
                <a:latin typeface="Century Gothic" pitchFamily="34" charset="0"/>
              </a:rPr>
              <a:t>are the </a:t>
            </a:r>
            <a:r>
              <a:rPr lang="en-US" sz="1600" dirty="0">
                <a:solidFill>
                  <a:srgbClr val="C00000"/>
                </a:solidFill>
                <a:latin typeface="Century Gothic" pitchFamily="34" charset="0"/>
              </a:rPr>
              <a:t>surrounding geology and hydrogeology</a:t>
            </a:r>
            <a:r>
              <a:rPr lang="en-US" sz="1600" dirty="0">
                <a:solidFill>
                  <a:srgbClr val="002060"/>
                </a:solidFill>
                <a:latin typeface="Century Gothic" pitchFamily="34" charset="0"/>
              </a:rPr>
              <a:t>. </a:t>
            </a:r>
          </a:p>
          <a:p>
            <a:pPr algn="just"/>
            <a:r>
              <a:rPr lang="en-US" sz="1600" dirty="0">
                <a:solidFill>
                  <a:srgbClr val="002060"/>
                </a:solidFill>
                <a:latin typeface="Century Gothic" pitchFamily="34" charset="0"/>
              </a:rPr>
              <a:t>Escape to surface water may be relatively easy to control, but if it escapes to groundwater sources, it can be very difficult both to control and clean up. </a:t>
            </a:r>
          </a:p>
          <a:p>
            <a:pPr algn="just"/>
            <a:r>
              <a:rPr lang="en-US" sz="1600" dirty="0">
                <a:solidFill>
                  <a:srgbClr val="002060"/>
                </a:solidFill>
                <a:latin typeface="Century Gothic" pitchFamily="34" charset="0"/>
              </a:rPr>
              <a:t>The degree of </a:t>
            </a:r>
            <a:r>
              <a:rPr lang="en-US" sz="1600" dirty="0">
                <a:solidFill>
                  <a:srgbClr val="C00000"/>
                </a:solidFill>
                <a:latin typeface="Century Gothic" pitchFamily="34" charset="0"/>
              </a:rPr>
              <a:t>groundwater contamination </a:t>
            </a:r>
            <a:r>
              <a:rPr lang="en-US" sz="1600" dirty="0">
                <a:solidFill>
                  <a:srgbClr val="002060"/>
                </a:solidFill>
                <a:latin typeface="Century Gothic" pitchFamily="34" charset="0"/>
              </a:rPr>
              <a:t>is affected by physical, chemical and biological actions. </a:t>
            </a:r>
          </a:p>
          <a:p>
            <a:pPr algn="just"/>
            <a:r>
              <a:rPr lang="en-US" sz="1600" dirty="0">
                <a:solidFill>
                  <a:srgbClr val="002060"/>
                </a:solidFill>
                <a:latin typeface="Century Gothic" pitchFamily="34" charset="0"/>
              </a:rPr>
              <a:t>The relative importance of each process may change, however, if the leachate moves from the landfill to the sub-surface region.</a:t>
            </a:r>
          </a:p>
          <a:p>
            <a:pPr marL="0" indent="0" algn="just">
              <a:buNone/>
            </a:pPr>
            <a:endParaRPr lang="en-US" sz="1800" dirty="0"/>
          </a:p>
        </p:txBody>
      </p:sp>
    </p:spTree>
    <p:extLst>
      <p:ext uri="{BB962C8B-B14F-4D97-AF65-F5344CB8AC3E}">
        <p14:creationId xmlns:p14="http://schemas.microsoft.com/office/powerpoint/2010/main" val="4274378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MANAGEMENT</a:t>
            </a:r>
          </a:p>
        </p:txBody>
      </p:sp>
      <p:sp>
        <p:nvSpPr>
          <p:cNvPr id="3" name="Content Placeholder 2"/>
          <p:cNvSpPr>
            <a:spLocks noGrp="1"/>
          </p:cNvSpPr>
          <p:nvPr>
            <p:ph idx="1"/>
          </p:nvPr>
        </p:nvSpPr>
        <p:spPr>
          <a:xfrm>
            <a:off x="179512" y="1417638"/>
            <a:ext cx="4176464" cy="4525963"/>
          </a:xfrm>
        </p:spPr>
        <p:txBody>
          <a:bodyPr>
            <a:normAutofit fontScale="62500" lnSpcReduction="20000"/>
          </a:bodyPr>
          <a:lstStyle/>
          <a:p>
            <a:pPr algn="just"/>
            <a:r>
              <a:rPr lang="en-US" dirty="0">
                <a:latin typeface="Century Gothic" pitchFamily="34" charset="0"/>
              </a:rPr>
              <a:t>Prevention of leakage</a:t>
            </a:r>
          </a:p>
          <a:p>
            <a:pPr lvl="1" algn="just"/>
            <a:r>
              <a:rPr lang="en-US" dirty="0">
                <a:latin typeface="Century Gothic" pitchFamily="34" charset="0"/>
              </a:rPr>
              <a:t>Laying impermeable member</a:t>
            </a:r>
          </a:p>
          <a:p>
            <a:pPr lvl="1" algn="just"/>
            <a:r>
              <a:rPr lang="en-US" dirty="0">
                <a:latin typeface="Century Gothic" pitchFamily="34" charset="0"/>
              </a:rPr>
              <a:t>Natural and synthetic liners</a:t>
            </a:r>
          </a:p>
          <a:p>
            <a:pPr algn="just"/>
            <a:r>
              <a:rPr lang="en-US" dirty="0">
                <a:latin typeface="Century Gothic" pitchFamily="34" charset="0"/>
              </a:rPr>
              <a:t>Leachate collection</a:t>
            </a:r>
          </a:p>
          <a:p>
            <a:pPr lvl="1" algn="just"/>
            <a:r>
              <a:rPr lang="en-US" dirty="0">
                <a:latin typeface="Century Gothic" pitchFamily="34" charset="0"/>
              </a:rPr>
              <a:t>Providing drainage layer and pipes</a:t>
            </a:r>
          </a:p>
          <a:p>
            <a:pPr algn="just"/>
            <a:r>
              <a:rPr lang="en-US" dirty="0">
                <a:latin typeface="Century Gothic" pitchFamily="34" charset="0"/>
              </a:rPr>
              <a:t>Reducing the infiltration of water</a:t>
            </a:r>
          </a:p>
          <a:p>
            <a:pPr lvl="1" algn="just"/>
            <a:r>
              <a:rPr lang="en-US" dirty="0">
                <a:latin typeface="Century Gothic" pitchFamily="34" charset="0"/>
              </a:rPr>
              <a:t>Top cap and drainage layer</a:t>
            </a:r>
          </a:p>
          <a:p>
            <a:pPr algn="just"/>
            <a:r>
              <a:rPr lang="en-US" dirty="0">
                <a:latin typeface="Century Gothic" pitchFamily="34" charset="0"/>
              </a:rPr>
              <a:t>Treatment</a:t>
            </a:r>
          </a:p>
          <a:p>
            <a:pPr lvl="1" algn="just"/>
            <a:r>
              <a:rPr lang="en-US" dirty="0">
                <a:latin typeface="Century Gothic" pitchFamily="34" charset="0"/>
              </a:rPr>
              <a:t>Water reduction and purifier</a:t>
            </a:r>
          </a:p>
          <a:p>
            <a:pPr algn="just"/>
            <a:endParaRPr lang="en-US" dirty="0"/>
          </a:p>
          <a:p>
            <a:pPr lvl="1" algn="just"/>
            <a:endParaRPr lang="en-US" dirty="0"/>
          </a:p>
        </p:txBody>
      </p:sp>
      <p:pic>
        <p:nvPicPr>
          <p:cNvPr id="4" name="Picture 3"/>
          <p:cNvPicPr>
            <a:picLocks noChangeAspect="1"/>
          </p:cNvPicPr>
          <p:nvPr/>
        </p:nvPicPr>
        <p:blipFill>
          <a:blip r:embed="rId2"/>
          <a:stretch>
            <a:fillRect/>
          </a:stretch>
        </p:blipFill>
        <p:spPr>
          <a:xfrm>
            <a:off x="4355976" y="1196752"/>
            <a:ext cx="4608512" cy="5040560"/>
          </a:xfrm>
          <a:prstGeom prst="rect">
            <a:avLst/>
          </a:prstGeom>
        </p:spPr>
      </p:pic>
    </p:spTree>
    <p:extLst>
      <p:ext uri="{BB962C8B-B14F-4D97-AF65-F5344CB8AC3E}">
        <p14:creationId xmlns:p14="http://schemas.microsoft.com/office/powerpoint/2010/main" val="179026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9296" cy="1143000"/>
          </a:xfrm>
        </p:spPr>
        <p:txBody>
          <a:bodyPr>
            <a:normAutofit fontScale="90000"/>
          </a:bodyPr>
          <a:lstStyle/>
          <a:p>
            <a:r>
              <a:rPr lang="en-US" sz="2800" dirty="0"/>
              <a:t>KEY ISSUES IN WASTE DISPOSAL </a:t>
            </a:r>
            <a:br>
              <a:rPr lang="en-US" sz="2800" dirty="0">
                <a:solidFill>
                  <a:schemeClr val="accent2"/>
                </a:solidFill>
              </a:rPr>
            </a:br>
            <a:br>
              <a:rPr lang="en-US" sz="2800" b="0" dirty="0">
                <a:solidFill>
                  <a:schemeClr val="accent2"/>
                </a:solidFill>
                <a:latin typeface="Arial Black" panose="020B0A04020102020204" pitchFamily="34" charset="0"/>
              </a:rPr>
            </a:br>
            <a:endParaRPr lang="en-IN" sz="2800" dirty="0"/>
          </a:p>
        </p:txBody>
      </p:sp>
      <p:sp>
        <p:nvSpPr>
          <p:cNvPr id="3" name="Content Placeholder 2"/>
          <p:cNvSpPr>
            <a:spLocks noGrp="1"/>
          </p:cNvSpPr>
          <p:nvPr>
            <p:ph idx="1"/>
          </p:nvPr>
        </p:nvSpPr>
        <p:spPr>
          <a:xfrm>
            <a:off x="285720" y="1214422"/>
            <a:ext cx="8643998" cy="5786478"/>
          </a:xfrm>
        </p:spPr>
        <p:txBody>
          <a:bodyPr>
            <a:normAutofit/>
          </a:bodyPr>
          <a:lstStyle/>
          <a:p>
            <a:pPr algn="just">
              <a:lnSpc>
                <a:spcPct val="200000"/>
              </a:lnSpc>
            </a:pPr>
            <a:r>
              <a:rPr lang="en-US" sz="2100" dirty="0">
                <a:latin typeface="Century Gothic" pitchFamily="34" charset="0"/>
              </a:rPr>
              <a:t>Health hazards (e.g., residents in the vicinity of wastes inhale dust and smoke when the wastes are burnt; workers and rag pickers come into direct contact with wastes, etc.); </a:t>
            </a:r>
          </a:p>
          <a:p>
            <a:pPr algn="just">
              <a:lnSpc>
                <a:spcPct val="200000"/>
              </a:lnSpc>
            </a:pPr>
            <a:r>
              <a:rPr lang="en-US" sz="2100" dirty="0">
                <a:latin typeface="Century Gothic" pitchFamily="34" charset="0"/>
              </a:rPr>
              <a:t>pollution due to smoke; </a:t>
            </a:r>
          </a:p>
          <a:p>
            <a:pPr algn="just">
              <a:lnSpc>
                <a:spcPct val="200000"/>
              </a:lnSpc>
            </a:pPr>
            <a:r>
              <a:rPr lang="en-US" sz="2100" dirty="0">
                <a:latin typeface="Century Gothic" pitchFamily="34" charset="0"/>
              </a:rPr>
              <a:t>pollution from waste leachate and gas; </a:t>
            </a:r>
          </a:p>
          <a:p>
            <a:pPr algn="just">
              <a:lnSpc>
                <a:spcPct val="200000"/>
              </a:lnSpc>
            </a:pPr>
            <a:r>
              <a:rPr lang="en-US" sz="2100" dirty="0">
                <a:latin typeface="Century Gothic" pitchFamily="34" charset="0"/>
              </a:rPr>
              <a:t>blockage of open drains and sewers. </a:t>
            </a:r>
          </a:p>
          <a:p>
            <a:pPr algn="just">
              <a:lnSpc>
                <a:spcPct val="200000"/>
              </a:lnSpc>
            </a:pPr>
            <a:r>
              <a:rPr lang="en-US" sz="2100" dirty="0">
                <a:latin typeface="Century Gothic" pitchFamily="34" charset="0"/>
              </a:rPr>
              <a:t>Clearly, safe disposal of solid wastes is important for safeguarding both public health and the environment</a:t>
            </a:r>
            <a:endParaRPr lang="en-IN" sz="2100" dirty="0">
              <a:latin typeface="Century Gothic" pitchFamily="34" charset="0"/>
            </a:endParaRPr>
          </a:p>
          <a:p>
            <a:endParaRPr lang="en-IN" dirty="0"/>
          </a:p>
        </p:txBody>
      </p:sp>
    </p:spTree>
    <p:extLst>
      <p:ext uri="{BB962C8B-B14F-4D97-AF65-F5344CB8AC3E}">
        <p14:creationId xmlns:p14="http://schemas.microsoft.com/office/powerpoint/2010/main" val="950621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MANAGEMENT</a:t>
            </a:r>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785786" y="1214422"/>
            <a:ext cx="7704856" cy="5400600"/>
          </a:xfrm>
          <a:prstGeom prst="rect">
            <a:avLst/>
          </a:prstGeom>
        </p:spPr>
      </p:pic>
    </p:spTree>
    <p:extLst>
      <p:ext uri="{BB962C8B-B14F-4D97-AF65-F5344CB8AC3E}">
        <p14:creationId xmlns:p14="http://schemas.microsoft.com/office/powerpoint/2010/main" val="1790266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CONTROL SYSTEM</a:t>
            </a:r>
          </a:p>
        </p:txBody>
      </p:sp>
      <p:sp>
        <p:nvSpPr>
          <p:cNvPr id="3" name="Content Placeholder 2"/>
          <p:cNvSpPr>
            <a:spLocks noGrp="1"/>
          </p:cNvSpPr>
          <p:nvPr>
            <p:ph idx="1"/>
          </p:nvPr>
        </p:nvSpPr>
        <p:spPr>
          <a:xfrm>
            <a:off x="251520" y="1196752"/>
            <a:ext cx="8784976" cy="1324744"/>
          </a:xfrm>
        </p:spPr>
        <p:txBody>
          <a:bodyPr>
            <a:noAutofit/>
          </a:bodyPr>
          <a:lstStyle/>
          <a:p>
            <a:pPr algn="just">
              <a:lnSpc>
                <a:spcPct val="100000"/>
              </a:lnSpc>
            </a:pPr>
            <a:r>
              <a:rPr lang="en-US" sz="1800" dirty="0">
                <a:solidFill>
                  <a:srgbClr val="002060"/>
                </a:solidFill>
                <a:latin typeface="Century Gothic" pitchFamily="34" charset="0"/>
              </a:rPr>
              <a:t>The best way to control leachate is through prevention, which should be integral to the site design.</a:t>
            </a:r>
          </a:p>
          <a:p>
            <a:pPr algn="just">
              <a:lnSpc>
                <a:spcPct val="100000"/>
              </a:lnSpc>
            </a:pPr>
            <a:r>
              <a:rPr lang="en-US" sz="1800" dirty="0">
                <a:solidFill>
                  <a:srgbClr val="002060"/>
                </a:solidFill>
                <a:latin typeface="Century Gothic" pitchFamily="34" charset="0"/>
              </a:rPr>
              <a:t>In most cases, it is necessary to control liquid access, collection and treatment, all of which can be done using the following landfill liners.</a:t>
            </a:r>
          </a:p>
          <a:p>
            <a:pPr marL="0" indent="0">
              <a:lnSpc>
                <a:spcPct val="100000"/>
              </a:lnSpc>
              <a:buNone/>
            </a:pPr>
            <a:endParaRPr lang="en-US" sz="1800" dirty="0">
              <a:solidFill>
                <a:srgbClr val="002060"/>
              </a:solidFill>
              <a:latin typeface="Century Gothic" pitchFamily="34" charset="0"/>
            </a:endParaRPr>
          </a:p>
        </p:txBody>
      </p:sp>
      <p:sp>
        <p:nvSpPr>
          <p:cNvPr id="4" name="TextBox 3"/>
          <p:cNvSpPr txBox="1"/>
          <p:nvPr/>
        </p:nvSpPr>
        <p:spPr>
          <a:xfrm>
            <a:off x="251520" y="2521496"/>
            <a:ext cx="8784976" cy="1785104"/>
          </a:xfrm>
          <a:prstGeom prst="rect">
            <a:avLst/>
          </a:prstGeom>
          <a:noFill/>
        </p:spPr>
        <p:txBody>
          <a:bodyPr wrap="square" rtlCol="0">
            <a:spAutoFit/>
          </a:bodyPr>
          <a:lstStyle/>
          <a:p>
            <a:pPr algn="just"/>
            <a:r>
              <a:rPr lang="en-US" sz="2000" b="1" dirty="0">
                <a:solidFill>
                  <a:srgbClr val="C00000"/>
                </a:solidFill>
                <a:latin typeface="Century Gothic" pitchFamily="34" charset="0"/>
                <a:cs typeface="Times New Roman" panose="02020603050405020304" pitchFamily="18" charset="0"/>
              </a:rPr>
              <a:t>NATURAL LINERS:</a:t>
            </a:r>
          </a:p>
          <a:p>
            <a:pPr algn="just">
              <a:buBlip>
                <a:blip r:embed="rId2"/>
              </a:buBlip>
            </a:pPr>
            <a:r>
              <a:rPr lang="en-US" b="1" dirty="0">
                <a:solidFill>
                  <a:srgbClr val="002060"/>
                </a:solidFill>
                <a:latin typeface="Century Gothic" pitchFamily="34" charset="0"/>
                <a:cs typeface="Times New Roman" panose="02020603050405020304" pitchFamily="18" charset="0"/>
              </a:rPr>
              <a:t>These refer to compacted clay or shale, bitumen or soil sealants, etc., and are generally less permeable, resistant to chemical attack and have good sorption properties. </a:t>
            </a:r>
          </a:p>
          <a:p>
            <a:pPr algn="just">
              <a:buBlip>
                <a:blip r:embed="rId2"/>
              </a:buBlip>
            </a:pPr>
            <a:r>
              <a:rPr lang="en-US" b="1" dirty="0">
                <a:solidFill>
                  <a:srgbClr val="002060"/>
                </a:solidFill>
                <a:latin typeface="Century Gothic" pitchFamily="34" charset="0"/>
                <a:cs typeface="Times New Roman" panose="02020603050405020304" pitchFamily="18" charset="0"/>
              </a:rPr>
              <a:t>They generally do not act as true containment barriers, because sometimes leachate migrates through them. </a:t>
            </a:r>
          </a:p>
        </p:txBody>
      </p:sp>
      <p:pic>
        <p:nvPicPr>
          <p:cNvPr id="5" name="Picture 4"/>
          <p:cNvPicPr>
            <a:picLocks noChangeAspect="1"/>
          </p:cNvPicPr>
          <p:nvPr/>
        </p:nvPicPr>
        <p:blipFill>
          <a:blip r:embed="rId3"/>
          <a:stretch>
            <a:fillRect/>
          </a:stretch>
        </p:blipFill>
        <p:spPr>
          <a:xfrm>
            <a:off x="4643438" y="4500570"/>
            <a:ext cx="3899262" cy="2041455"/>
          </a:xfrm>
          <a:prstGeom prst="rect">
            <a:avLst/>
          </a:prstGeom>
        </p:spPr>
      </p:pic>
    </p:spTree>
    <p:extLst>
      <p:ext uri="{BB962C8B-B14F-4D97-AF65-F5344CB8AC3E}">
        <p14:creationId xmlns:p14="http://schemas.microsoft.com/office/powerpoint/2010/main" val="145667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CONTROL SYSTEM</a:t>
            </a:r>
          </a:p>
        </p:txBody>
      </p:sp>
      <p:sp>
        <p:nvSpPr>
          <p:cNvPr id="4" name="TextBox 3"/>
          <p:cNvSpPr txBox="1"/>
          <p:nvPr/>
        </p:nvSpPr>
        <p:spPr>
          <a:xfrm>
            <a:off x="0" y="1071546"/>
            <a:ext cx="9144000" cy="4832092"/>
          </a:xfrm>
          <a:prstGeom prst="rect">
            <a:avLst/>
          </a:prstGeom>
          <a:noFill/>
        </p:spPr>
        <p:txBody>
          <a:bodyPr wrap="square" rtlCol="0">
            <a:spAutoFit/>
          </a:bodyPr>
          <a:lstStyle/>
          <a:p>
            <a:pPr algn="just"/>
            <a:r>
              <a:rPr lang="en-US" sz="2000" b="1" dirty="0">
                <a:solidFill>
                  <a:srgbClr val="C00000"/>
                </a:solidFill>
                <a:latin typeface="Century Gothic" pitchFamily="34" charset="0"/>
                <a:cs typeface="Times New Roman" panose="02020603050405020304" pitchFamily="18" charset="0"/>
              </a:rPr>
              <a:t>SYNTHETIC (GEO-MEMBRANE) LINERS: </a:t>
            </a:r>
          </a:p>
          <a:p>
            <a:pPr algn="just">
              <a:lnSpc>
                <a:spcPct val="200000"/>
              </a:lnSpc>
              <a:buBlip>
                <a:blip r:embed="rId2"/>
              </a:buBlip>
            </a:pPr>
            <a:r>
              <a:rPr lang="en-US" sz="1600" b="1" dirty="0">
                <a:solidFill>
                  <a:srgbClr val="002060"/>
                </a:solidFill>
                <a:latin typeface="Century Gothic" pitchFamily="34" charset="0"/>
                <a:cs typeface="Times New Roman" panose="02020603050405020304" pitchFamily="18" charset="0"/>
              </a:rPr>
              <a:t>These are typically made up of high or medium density polyethylene and are generally less permeable, easy to install, relatively strong and have good deformation characteristics. </a:t>
            </a:r>
          </a:p>
          <a:p>
            <a:pPr algn="just">
              <a:lnSpc>
                <a:spcPct val="200000"/>
              </a:lnSpc>
              <a:buBlip>
                <a:blip r:embed="rId2"/>
              </a:buBlip>
            </a:pPr>
            <a:r>
              <a:rPr lang="en-US" sz="1600" b="1" dirty="0">
                <a:solidFill>
                  <a:srgbClr val="002060"/>
                </a:solidFill>
                <a:latin typeface="Century Gothic" pitchFamily="34" charset="0"/>
                <a:cs typeface="Times New Roman" panose="02020603050405020304" pitchFamily="18" charset="0"/>
              </a:rPr>
              <a:t>They sometimes expand or shrink according to temperature and age. Note that natural and geo-membrane liners are often combined to enhance the overall efficiency of the containment system. </a:t>
            </a:r>
          </a:p>
          <a:p>
            <a:pPr algn="just">
              <a:lnSpc>
                <a:spcPct val="200000"/>
              </a:lnSpc>
              <a:buBlip>
                <a:blip r:embed="rId2"/>
              </a:buBlip>
            </a:pPr>
            <a:r>
              <a:rPr lang="en-US" sz="1600" b="1" dirty="0">
                <a:solidFill>
                  <a:srgbClr val="002060"/>
                </a:solidFill>
                <a:latin typeface="Century Gothic" pitchFamily="34" charset="0"/>
                <a:cs typeface="Times New Roman" panose="02020603050405020304" pitchFamily="18" charset="0"/>
              </a:rPr>
              <a:t>Some of the leachate collection systems include impermeable liner, granular material, collection piping, leachate storage tank; leachate is trucked to a wastewater treatment facility.</a:t>
            </a:r>
            <a:endParaRPr lang="en-US" sz="1600" b="1" dirty="0">
              <a:solidFill>
                <a:srgbClr val="C00000"/>
              </a:solidFill>
              <a:latin typeface="Century Gothic" pitchFamily="34" charset="0"/>
              <a:cs typeface="Times New Roman" panose="02020603050405020304" pitchFamily="18" charset="0"/>
            </a:endParaRPr>
          </a:p>
        </p:txBody>
      </p:sp>
      <p:pic>
        <p:nvPicPr>
          <p:cNvPr id="7" name="Picture 4" descr="Landfill Liner Installation S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198" y="5322098"/>
            <a:ext cx="3071802" cy="15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72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LEACHATE TREATMENT</a:t>
            </a:r>
          </a:p>
        </p:txBody>
      </p:sp>
      <p:sp>
        <p:nvSpPr>
          <p:cNvPr id="3" name="Content Placeholder 2"/>
          <p:cNvSpPr>
            <a:spLocks noGrp="1"/>
          </p:cNvSpPr>
          <p:nvPr>
            <p:ph idx="1"/>
          </p:nvPr>
        </p:nvSpPr>
        <p:spPr>
          <a:xfrm>
            <a:off x="251520" y="1268760"/>
            <a:ext cx="8892480" cy="5400600"/>
          </a:xfrm>
        </p:spPr>
        <p:txBody>
          <a:bodyPr>
            <a:normAutofit fontScale="85000" lnSpcReduction="10000"/>
          </a:bodyPr>
          <a:lstStyle/>
          <a:p>
            <a:pPr marL="0" indent="0">
              <a:lnSpc>
                <a:spcPct val="170000"/>
              </a:lnSpc>
              <a:buNone/>
            </a:pPr>
            <a:r>
              <a:rPr lang="en-US" sz="1900" dirty="0">
                <a:solidFill>
                  <a:srgbClr val="C00000"/>
                </a:solidFill>
                <a:latin typeface="Century Gothic" pitchFamily="34" charset="0"/>
              </a:rPr>
              <a:t>NATURAL SYSTEM:</a:t>
            </a:r>
          </a:p>
          <a:p>
            <a:pPr>
              <a:lnSpc>
                <a:spcPct val="170000"/>
              </a:lnSpc>
            </a:pPr>
            <a:r>
              <a:rPr lang="en-US" sz="1900" dirty="0">
                <a:solidFill>
                  <a:srgbClr val="002060"/>
                </a:solidFill>
                <a:latin typeface="Century Gothic" pitchFamily="34" charset="0"/>
              </a:rPr>
              <a:t>Stabilization pond</a:t>
            </a:r>
          </a:p>
          <a:p>
            <a:pPr>
              <a:lnSpc>
                <a:spcPct val="170000"/>
              </a:lnSpc>
            </a:pPr>
            <a:r>
              <a:rPr lang="en-US" sz="1900" dirty="0">
                <a:solidFill>
                  <a:srgbClr val="002060"/>
                </a:solidFill>
                <a:latin typeface="Century Gothic" pitchFamily="34" charset="0"/>
              </a:rPr>
              <a:t>Wetland construction</a:t>
            </a:r>
          </a:p>
          <a:p>
            <a:pPr>
              <a:lnSpc>
                <a:spcPct val="170000"/>
              </a:lnSpc>
            </a:pPr>
            <a:r>
              <a:rPr lang="en-US" sz="1900" dirty="0">
                <a:solidFill>
                  <a:srgbClr val="002060"/>
                </a:solidFill>
                <a:latin typeface="Century Gothic" pitchFamily="34" charset="0"/>
              </a:rPr>
              <a:t>Leachate circulation</a:t>
            </a:r>
          </a:p>
          <a:p>
            <a:pPr>
              <a:lnSpc>
                <a:spcPct val="170000"/>
              </a:lnSpc>
            </a:pPr>
            <a:r>
              <a:rPr lang="en-US" sz="1900" dirty="0">
                <a:solidFill>
                  <a:srgbClr val="002060"/>
                </a:solidFill>
                <a:latin typeface="Century Gothic" pitchFamily="34" charset="0"/>
              </a:rPr>
              <a:t>Aerated lagoons</a:t>
            </a:r>
          </a:p>
          <a:p>
            <a:pPr marL="0" indent="0">
              <a:lnSpc>
                <a:spcPct val="170000"/>
              </a:lnSpc>
              <a:buNone/>
            </a:pPr>
            <a:r>
              <a:rPr lang="en-US" sz="1900" dirty="0">
                <a:solidFill>
                  <a:srgbClr val="C00000"/>
                </a:solidFill>
                <a:latin typeface="Century Gothic" pitchFamily="34" charset="0"/>
              </a:rPr>
              <a:t>BIOLOGICAL TREATMENT:</a:t>
            </a:r>
          </a:p>
          <a:p>
            <a:pPr>
              <a:lnSpc>
                <a:spcPct val="170000"/>
              </a:lnSpc>
            </a:pPr>
            <a:r>
              <a:rPr lang="en-US" sz="1900" dirty="0">
                <a:solidFill>
                  <a:srgbClr val="002060"/>
                </a:solidFill>
                <a:latin typeface="Century Gothic" pitchFamily="34" charset="0"/>
              </a:rPr>
              <a:t>Activated sludge</a:t>
            </a:r>
          </a:p>
          <a:p>
            <a:pPr>
              <a:lnSpc>
                <a:spcPct val="170000"/>
              </a:lnSpc>
            </a:pPr>
            <a:r>
              <a:rPr lang="en-US" sz="1900" dirty="0">
                <a:solidFill>
                  <a:srgbClr val="002060"/>
                </a:solidFill>
                <a:latin typeface="Century Gothic" pitchFamily="34" charset="0"/>
              </a:rPr>
              <a:t>Up flow anaerobic sludge blanket</a:t>
            </a:r>
          </a:p>
          <a:p>
            <a:pPr marL="0" indent="0">
              <a:lnSpc>
                <a:spcPct val="170000"/>
              </a:lnSpc>
              <a:buNone/>
            </a:pPr>
            <a:r>
              <a:rPr lang="en-US" sz="1900" dirty="0">
                <a:solidFill>
                  <a:srgbClr val="C00000"/>
                </a:solidFill>
                <a:latin typeface="Century Gothic" pitchFamily="34" charset="0"/>
              </a:rPr>
              <a:t>PHYSIOCHEMICAL TREATMENT:</a:t>
            </a:r>
          </a:p>
          <a:p>
            <a:pPr>
              <a:lnSpc>
                <a:spcPct val="170000"/>
              </a:lnSpc>
            </a:pPr>
            <a:r>
              <a:rPr lang="en-US" sz="1900" dirty="0">
                <a:solidFill>
                  <a:srgbClr val="002060"/>
                </a:solidFill>
                <a:latin typeface="Century Gothic" pitchFamily="34" charset="0"/>
              </a:rPr>
              <a:t>Coagulation sedimentation</a:t>
            </a:r>
          </a:p>
          <a:p>
            <a:pPr>
              <a:lnSpc>
                <a:spcPct val="170000"/>
              </a:lnSpc>
            </a:pPr>
            <a:r>
              <a:rPr lang="en-US" sz="1900" dirty="0">
                <a:solidFill>
                  <a:srgbClr val="002060"/>
                </a:solidFill>
                <a:latin typeface="Century Gothic" pitchFamily="34" charset="0"/>
              </a:rPr>
              <a:t>Filtration</a:t>
            </a:r>
          </a:p>
          <a:p>
            <a:pPr>
              <a:lnSpc>
                <a:spcPct val="170000"/>
              </a:lnSpc>
            </a:pPr>
            <a:r>
              <a:rPr lang="en-US" sz="1900" dirty="0">
                <a:solidFill>
                  <a:srgbClr val="002060"/>
                </a:solidFill>
                <a:latin typeface="Century Gothic" pitchFamily="34" charset="0"/>
              </a:rPr>
              <a:t>Advanced oxidation process</a:t>
            </a:r>
          </a:p>
        </p:txBody>
      </p:sp>
    </p:spTree>
    <p:extLst>
      <p:ext uri="{BB962C8B-B14F-4D97-AF65-F5344CB8AC3E}">
        <p14:creationId xmlns:p14="http://schemas.microsoft.com/office/powerpoint/2010/main" val="238783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TREATMENT</a:t>
            </a:r>
          </a:p>
        </p:txBody>
      </p:sp>
      <p:sp>
        <p:nvSpPr>
          <p:cNvPr id="3" name="Content Placeholder 2"/>
          <p:cNvSpPr>
            <a:spLocks noGrp="1"/>
          </p:cNvSpPr>
          <p:nvPr>
            <p:ph idx="1"/>
          </p:nvPr>
        </p:nvSpPr>
        <p:spPr>
          <a:xfrm>
            <a:off x="179512" y="1124744"/>
            <a:ext cx="8964488" cy="5711485"/>
          </a:xfrm>
        </p:spPr>
        <p:txBody>
          <a:bodyPr>
            <a:noAutofit/>
          </a:bodyPr>
          <a:lstStyle/>
          <a:p>
            <a:pPr marL="356400" indent="-356400" algn="just">
              <a:lnSpc>
                <a:spcPct val="250000"/>
              </a:lnSpc>
            </a:pPr>
            <a:r>
              <a:rPr lang="en-US" sz="1800" dirty="0">
                <a:solidFill>
                  <a:srgbClr val="002060"/>
                </a:solidFill>
                <a:latin typeface="Century Gothic" pitchFamily="34" charset="0"/>
              </a:rPr>
              <a:t>Biological treatment is worldwide the most common practice for leachate treatment. Biological systems can be divided in anaerobic and aerobic treatment processes. Both can be realized by using different plant concepts. </a:t>
            </a:r>
          </a:p>
          <a:p>
            <a:pPr algn="just">
              <a:lnSpc>
                <a:spcPct val="250000"/>
              </a:lnSpc>
            </a:pPr>
            <a:r>
              <a:rPr lang="en-US" sz="1600" dirty="0">
                <a:solidFill>
                  <a:srgbClr val="002060"/>
                </a:solidFill>
                <a:latin typeface="Century Gothic" pitchFamily="34" charset="0"/>
              </a:rPr>
              <a:t>This removes BOD, ammonia and suspended solids.</a:t>
            </a:r>
          </a:p>
          <a:p>
            <a:pPr algn="just">
              <a:lnSpc>
                <a:spcPct val="250000"/>
              </a:lnSpc>
            </a:pPr>
            <a:r>
              <a:rPr lang="en-US" sz="1600" dirty="0">
                <a:solidFill>
                  <a:srgbClr val="002060"/>
                </a:solidFill>
                <a:latin typeface="Century Gothic" pitchFamily="34" charset="0"/>
              </a:rPr>
              <a:t> Leachate from land filled waste can be readily degraded by biological means, due to high content of volatile fatty acids (VFAs). </a:t>
            </a:r>
          </a:p>
        </p:txBody>
      </p:sp>
    </p:spTree>
    <p:extLst>
      <p:ext uri="{BB962C8B-B14F-4D97-AF65-F5344CB8AC3E}">
        <p14:creationId xmlns:p14="http://schemas.microsoft.com/office/powerpoint/2010/main" val="2073237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TREATMENT</a:t>
            </a:r>
          </a:p>
        </p:txBody>
      </p:sp>
      <p:sp>
        <p:nvSpPr>
          <p:cNvPr id="3" name="Content Placeholder 2"/>
          <p:cNvSpPr>
            <a:spLocks noGrp="1"/>
          </p:cNvSpPr>
          <p:nvPr>
            <p:ph idx="1"/>
          </p:nvPr>
        </p:nvSpPr>
        <p:spPr>
          <a:xfrm>
            <a:off x="179512" y="1124744"/>
            <a:ext cx="8964488" cy="5711485"/>
          </a:xfrm>
        </p:spPr>
        <p:txBody>
          <a:bodyPr>
            <a:noAutofit/>
          </a:bodyPr>
          <a:lstStyle/>
          <a:p>
            <a:pPr marL="356400" indent="-356400" algn="just">
              <a:lnSpc>
                <a:spcPct val="200000"/>
              </a:lnSpc>
            </a:pPr>
            <a:r>
              <a:rPr lang="en-US" sz="1600" dirty="0">
                <a:solidFill>
                  <a:srgbClr val="002060"/>
                </a:solidFill>
                <a:latin typeface="Century Gothic" pitchFamily="34" charset="0"/>
              </a:rPr>
              <a:t>The common methods are aerated lagoons (i.e., special devices which enhance the aerobic processes of degradation of organic substances over the entire depth of the tank) and activated sludge process, which differs from aerated lagoons in that discharged sludge is recirculated and is often used for BOD and ammonia removal. </a:t>
            </a:r>
          </a:p>
          <a:p>
            <a:pPr algn="just">
              <a:lnSpc>
                <a:spcPct val="200000"/>
              </a:lnSpc>
            </a:pPr>
            <a:r>
              <a:rPr lang="en-US" sz="1600" dirty="0">
                <a:solidFill>
                  <a:srgbClr val="002060"/>
                </a:solidFill>
                <a:latin typeface="Century Gothic" pitchFamily="34" charset="0"/>
              </a:rPr>
              <a:t>While under conditions of low COD, rotating biological contactors (i.e., biomass is brought into contact with circular blades fixed to a common axle which is rotated) are very effective in removing ammonia.</a:t>
            </a:r>
          </a:p>
          <a:p>
            <a:pPr algn="just">
              <a:lnSpc>
                <a:spcPct val="200000"/>
              </a:lnSpc>
            </a:pPr>
            <a:r>
              <a:rPr lang="en-US" sz="1600" dirty="0">
                <a:solidFill>
                  <a:srgbClr val="002060"/>
                </a:solidFill>
                <a:latin typeface="Century Gothic" pitchFamily="34" charset="0"/>
              </a:rPr>
              <a:t> In an anaerobic treatment system, complex organic molecules are fermented in filter. The common types are anaerobic filters, anaerobic lagoon and digesters. </a:t>
            </a:r>
          </a:p>
          <a:p>
            <a:pPr>
              <a:lnSpc>
                <a:spcPct val="100000"/>
              </a:lnSpc>
              <a:buFont typeface="Arial" panose="020B0604020202020204" pitchFamily="34" charset="0"/>
              <a:buChar char="•"/>
            </a:pPr>
            <a:endParaRPr lang="en-US" sz="1600" b="0" dirty="0">
              <a:solidFill>
                <a:schemeClr val="tx1"/>
              </a:solidFill>
              <a:latin typeface="Century Gothic" pitchFamily="34" charset="0"/>
            </a:endParaRPr>
          </a:p>
          <a:p>
            <a:pPr marL="0" indent="0">
              <a:lnSpc>
                <a:spcPct val="100000"/>
              </a:lnSpc>
              <a:buNone/>
            </a:pPr>
            <a:endParaRPr lang="en-US" sz="1600" b="0" dirty="0">
              <a:solidFill>
                <a:schemeClr val="tx1"/>
              </a:solidFill>
              <a:latin typeface="Century Gothic" pitchFamily="34" charset="0"/>
            </a:endParaRPr>
          </a:p>
        </p:txBody>
      </p:sp>
    </p:spTree>
    <p:extLst>
      <p:ext uri="{BB962C8B-B14F-4D97-AF65-F5344CB8AC3E}">
        <p14:creationId xmlns:p14="http://schemas.microsoft.com/office/powerpoint/2010/main" val="2073237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PHYSICOCHEMICAL TREATMENT</a:t>
            </a:r>
            <a:endParaRPr lang="en-US" dirty="0"/>
          </a:p>
        </p:txBody>
      </p:sp>
      <p:sp>
        <p:nvSpPr>
          <p:cNvPr id="3" name="Content Placeholder 2"/>
          <p:cNvSpPr>
            <a:spLocks noGrp="1"/>
          </p:cNvSpPr>
          <p:nvPr>
            <p:ph idx="1"/>
          </p:nvPr>
        </p:nvSpPr>
        <p:spPr>
          <a:xfrm>
            <a:off x="214282" y="1142984"/>
            <a:ext cx="8786874" cy="5500726"/>
          </a:xfrm>
        </p:spPr>
        <p:txBody>
          <a:bodyPr>
            <a:normAutofit/>
          </a:bodyPr>
          <a:lstStyle/>
          <a:p>
            <a:pPr algn="just">
              <a:lnSpc>
                <a:spcPct val="200000"/>
              </a:lnSpc>
            </a:pPr>
            <a:r>
              <a:rPr lang="en-US" sz="1900" dirty="0">
                <a:solidFill>
                  <a:srgbClr val="002060"/>
                </a:solidFill>
                <a:latin typeface="Century Gothic" pitchFamily="34" charset="0"/>
              </a:rPr>
              <a:t>After biological degradation, effluents still contain significant concentrations of different substances. </a:t>
            </a:r>
          </a:p>
          <a:p>
            <a:pPr algn="just">
              <a:lnSpc>
                <a:spcPct val="200000"/>
              </a:lnSpc>
            </a:pPr>
            <a:r>
              <a:rPr lang="en-US" sz="1900" dirty="0">
                <a:solidFill>
                  <a:srgbClr val="002060"/>
                </a:solidFill>
                <a:latin typeface="Century Gothic" pitchFamily="34" charset="0"/>
              </a:rPr>
              <a:t>Physicochemical treatment processes could be installed to improve the leachate effluent quality. </a:t>
            </a:r>
          </a:p>
          <a:p>
            <a:pPr algn="just">
              <a:lnSpc>
                <a:spcPct val="200000"/>
              </a:lnSpc>
            </a:pPr>
            <a:r>
              <a:rPr lang="en-US" sz="1900" dirty="0">
                <a:solidFill>
                  <a:srgbClr val="002060"/>
                </a:solidFill>
                <a:latin typeface="Century Gothic" pitchFamily="34" charset="0"/>
              </a:rPr>
              <a:t>Some of these processes are flocculation-precipitation. (Note that addition of chemicals to the water attracts the metal by </a:t>
            </a:r>
            <a:r>
              <a:rPr lang="en-US" sz="1900" dirty="0" err="1">
                <a:solidFill>
                  <a:srgbClr val="002060"/>
                </a:solidFill>
                <a:latin typeface="Century Gothic" pitchFamily="34" charset="0"/>
              </a:rPr>
              <a:t>floc</a:t>
            </a:r>
            <a:r>
              <a:rPr lang="en-US" sz="1900" dirty="0">
                <a:solidFill>
                  <a:srgbClr val="002060"/>
                </a:solidFill>
                <a:latin typeface="Century Gothic" pitchFamily="34" charset="0"/>
              </a:rPr>
              <a:t> formation). </a:t>
            </a:r>
          </a:p>
          <a:p>
            <a:pPr algn="just">
              <a:lnSpc>
                <a:spcPct val="200000"/>
              </a:lnSpc>
            </a:pPr>
            <a:r>
              <a:rPr lang="en-US" sz="1900" dirty="0">
                <a:solidFill>
                  <a:srgbClr val="002060"/>
                </a:solidFill>
                <a:latin typeface="Century Gothic" pitchFamily="34" charset="0"/>
              </a:rPr>
              <a:t>Separation of the </a:t>
            </a:r>
            <a:r>
              <a:rPr lang="en-US" sz="1900" dirty="0" err="1">
                <a:solidFill>
                  <a:srgbClr val="002060"/>
                </a:solidFill>
                <a:latin typeface="Century Gothic" pitchFamily="34" charset="0"/>
              </a:rPr>
              <a:t>floc</a:t>
            </a:r>
            <a:r>
              <a:rPr lang="en-US" sz="1900" dirty="0">
                <a:solidFill>
                  <a:srgbClr val="002060"/>
                </a:solidFill>
                <a:latin typeface="Century Gothic" pitchFamily="34" charset="0"/>
              </a:rPr>
              <a:t> from water takes place by sedimentation, adsorption and reverse osmosis. </a:t>
            </a:r>
          </a:p>
          <a:p>
            <a:pPr marL="0" indent="0">
              <a:buNone/>
            </a:pPr>
            <a:endParaRPr lang="en-US" dirty="0"/>
          </a:p>
        </p:txBody>
      </p:sp>
    </p:spTree>
    <p:extLst>
      <p:ext uri="{BB962C8B-B14F-4D97-AF65-F5344CB8AC3E}">
        <p14:creationId xmlns:p14="http://schemas.microsoft.com/office/powerpoint/2010/main" val="2233440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59" y="188640"/>
            <a:ext cx="8229600" cy="1143000"/>
          </a:xfrm>
        </p:spPr>
        <p:txBody>
          <a:bodyPr/>
          <a:lstStyle/>
          <a:p>
            <a:r>
              <a:rPr lang="en-US" dirty="0"/>
              <a:t>LANDFILL GAS MANAGEMENT</a:t>
            </a:r>
          </a:p>
        </p:txBody>
      </p:sp>
      <p:sp>
        <p:nvSpPr>
          <p:cNvPr id="3" name="Content Placeholder 2"/>
          <p:cNvSpPr>
            <a:spLocks noGrp="1"/>
          </p:cNvSpPr>
          <p:nvPr>
            <p:ph idx="1"/>
          </p:nvPr>
        </p:nvSpPr>
        <p:spPr>
          <a:xfrm>
            <a:off x="113273" y="1121931"/>
            <a:ext cx="4114800" cy="5040560"/>
          </a:xfrm>
        </p:spPr>
        <p:txBody>
          <a:bodyPr>
            <a:normAutofit fontScale="55000" lnSpcReduction="20000"/>
          </a:bodyPr>
          <a:lstStyle/>
          <a:p>
            <a:pPr algn="just">
              <a:lnSpc>
                <a:spcPct val="170000"/>
              </a:lnSpc>
            </a:pPr>
            <a:r>
              <a:rPr lang="en-US" dirty="0">
                <a:solidFill>
                  <a:srgbClr val="002060"/>
                </a:solidFill>
                <a:latin typeface="Century Gothic" pitchFamily="34" charset="0"/>
              </a:rPr>
              <a:t>Landfill gas (LFG) is a natural byproduct of the decomposition of organic material in landfills. </a:t>
            </a:r>
          </a:p>
          <a:p>
            <a:pPr algn="just">
              <a:lnSpc>
                <a:spcPct val="170000"/>
              </a:lnSpc>
            </a:pPr>
            <a:r>
              <a:rPr lang="en-US" dirty="0">
                <a:solidFill>
                  <a:srgbClr val="002060"/>
                </a:solidFill>
                <a:latin typeface="Century Gothic" pitchFamily="34" charset="0"/>
              </a:rPr>
              <a:t>LFG is composed of roughly 50 percent methane (the primary component of natural gas), 50 percent carbon dioxide (CO</a:t>
            </a:r>
            <a:r>
              <a:rPr lang="en-US" baseline="-25000" dirty="0">
                <a:solidFill>
                  <a:srgbClr val="002060"/>
                </a:solidFill>
                <a:latin typeface="Century Gothic" pitchFamily="34" charset="0"/>
              </a:rPr>
              <a:t>2</a:t>
            </a:r>
            <a:r>
              <a:rPr lang="en-US" dirty="0">
                <a:solidFill>
                  <a:srgbClr val="002060"/>
                </a:solidFill>
                <a:latin typeface="Century Gothic" pitchFamily="34" charset="0"/>
              </a:rPr>
              <a:t>) and a small amount of non-methane organic compounds.</a:t>
            </a:r>
          </a:p>
          <a:p>
            <a:pPr algn="just">
              <a:lnSpc>
                <a:spcPct val="170000"/>
              </a:lnSpc>
            </a:pPr>
            <a:r>
              <a:rPr lang="en-US" dirty="0">
                <a:solidFill>
                  <a:srgbClr val="002060"/>
                </a:solidFill>
                <a:latin typeface="Century Gothic" pitchFamily="34" charset="0"/>
              </a:rPr>
              <a:t>Methane is a potent greenhouse gas 28 to 36 times more effective than CO</a:t>
            </a:r>
            <a:r>
              <a:rPr lang="en-US" baseline="-25000" dirty="0">
                <a:solidFill>
                  <a:srgbClr val="002060"/>
                </a:solidFill>
                <a:latin typeface="Century Gothic" pitchFamily="34" charset="0"/>
              </a:rPr>
              <a:t>2</a:t>
            </a:r>
            <a:r>
              <a:rPr lang="en-US" dirty="0">
                <a:solidFill>
                  <a:srgbClr val="002060"/>
                </a:solidFill>
                <a:latin typeface="Century Gothic" pitchFamily="34" charset="0"/>
              </a:rPr>
              <a:t> at trapping heat in the atmosphere over a 100-year period, </a:t>
            </a:r>
          </a:p>
        </p:txBody>
      </p:sp>
      <p:pic>
        <p:nvPicPr>
          <p:cNvPr id="11266" name="Picture 2" descr="Landfills | SSWM - Find tools for sustainable sanitation and water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559" y="1121931"/>
            <a:ext cx="4598168" cy="520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118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59" y="188640"/>
            <a:ext cx="8229600" cy="1143000"/>
          </a:xfrm>
        </p:spPr>
        <p:txBody>
          <a:bodyPr/>
          <a:lstStyle/>
          <a:p>
            <a:r>
              <a:rPr lang="en-US" dirty="0"/>
              <a:t>LANDFILL GAS MANAGEMENT</a:t>
            </a:r>
          </a:p>
        </p:txBody>
      </p:sp>
      <p:pic>
        <p:nvPicPr>
          <p:cNvPr id="6" name="Picture 5"/>
          <p:cNvPicPr>
            <a:picLocks noChangeAspect="1"/>
          </p:cNvPicPr>
          <p:nvPr/>
        </p:nvPicPr>
        <p:blipFill>
          <a:blip r:embed="rId2"/>
          <a:srcRect b="1047"/>
          <a:stretch>
            <a:fillRect/>
          </a:stretch>
        </p:blipFill>
        <p:spPr>
          <a:xfrm>
            <a:off x="1071538" y="1626285"/>
            <a:ext cx="7061344" cy="5088863"/>
          </a:xfrm>
          <a:prstGeom prst="rect">
            <a:avLst/>
          </a:prstGeom>
        </p:spPr>
      </p:pic>
      <p:sp>
        <p:nvSpPr>
          <p:cNvPr id="7" name="Rectangle 6"/>
          <p:cNvSpPr/>
          <p:nvPr/>
        </p:nvSpPr>
        <p:spPr>
          <a:xfrm>
            <a:off x="0" y="1214422"/>
            <a:ext cx="9144000" cy="338554"/>
          </a:xfrm>
          <a:prstGeom prst="rect">
            <a:avLst/>
          </a:prstGeom>
        </p:spPr>
        <p:txBody>
          <a:bodyPr wrap="square">
            <a:spAutoFit/>
          </a:bodyPr>
          <a:lstStyle/>
          <a:p>
            <a:pPr algn="ctr"/>
            <a:r>
              <a:rPr lang="en-US" sz="1600" b="1" dirty="0">
                <a:solidFill>
                  <a:srgbClr val="C00000"/>
                </a:solidFill>
                <a:latin typeface="Century Gothic" pitchFamily="34" charset="0"/>
              </a:rPr>
              <a:t>PHASES OF DECOMPOSITION OF WASTE AND GENERATION OF GAS WITH THE TIME</a:t>
            </a:r>
          </a:p>
        </p:txBody>
      </p:sp>
    </p:spTree>
    <p:extLst>
      <p:ext uri="{BB962C8B-B14F-4D97-AF65-F5344CB8AC3E}">
        <p14:creationId xmlns:p14="http://schemas.microsoft.com/office/powerpoint/2010/main" val="1647118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COLLECTING AND TREATING LANDFILL GAS</a:t>
            </a:r>
            <a:br>
              <a:rPr lang="en-US" sz="3200" dirty="0"/>
            </a:br>
            <a:endParaRPr lang="en-US" sz="3200" dirty="0"/>
          </a:p>
        </p:txBody>
      </p:sp>
      <p:sp>
        <p:nvSpPr>
          <p:cNvPr id="3" name="Content Placeholder 2"/>
          <p:cNvSpPr>
            <a:spLocks noGrp="1"/>
          </p:cNvSpPr>
          <p:nvPr>
            <p:ph idx="1"/>
          </p:nvPr>
        </p:nvSpPr>
        <p:spPr>
          <a:xfrm>
            <a:off x="0" y="1071546"/>
            <a:ext cx="3500430" cy="5643602"/>
          </a:xfrm>
        </p:spPr>
        <p:txBody>
          <a:bodyPr>
            <a:noAutofit/>
          </a:bodyPr>
          <a:lstStyle/>
          <a:p>
            <a:pPr algn="just"/>
            <a:r>
              <a:rPr lang="en-US" sz="1500" dirty="0">
                <a:solidFill>
                  <a:srgbClr val="002060"/>
                </a:solidFill>
                <a:latin typeface="Century Gothic" pitchFamily="34" charset="0"/>
              </a:rPr>
              <a:t>Instead of escaping into the air, LFG can be captured, converted, and used as a renewable energy resource. </a:t>
            </a:r>
          </a:p>
          <a:p>
            <a:pPr algn="just"/>
            <a:r>
              <a:rPr lang="en-US" sz="1500" dirty="0">
                <a:solidFill>
                  <a:srgbClr val="002060"/>
                </a:solidFill>
                <a:latin typeface="Century Gothic" pitchFamily="34" charset="0"/>
              </a:rPr>
              <a:t>Using LFG helps to reduce odors and other hazards associated with LFG emissions, and prevents methane from migrating into the atmosphere and contributing to local smog and global climate change. </a:t>
            </a:r>
          </a:p>
          <a:p>
            <a:pPr algn="just"/>
            <a:r>
              <a:rPr lang="en-US" sz="1500" dirty="0">
                <a:solidFill>
                  <a:srgbClr val="002060"/>
                </a:solidFill>
                <a:latin typeface="Century Gothic" pitchFamily="34" charset="0"/>
              </a:rPr>
              <a:t>In addition, LFG energy projects generate revenue and create jobs in the community and beyond.</a:t>
            </a:r>
          </a:p>
        </p:txBody>
      </p:sp>
      <p:pic>
        <p:nvPicPr>
          <p:cNvPr id="12290" name="Picture 2" descr="https://www.epa.gov/sites/default/files/2017-09/collecting_processing_metha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626" y="1247111"/>
            <a:ext cx="5302406" cy="522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55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472518" cy="4983179"/>
          </a:xfrm>
        </p:spPr>
        <p:txBody>
          <a:bodyPr>
            <a:normAutofit fontScale="77500" lnSpcReduction="20000"/>
          </a:bodyPr>
          <a:lstStyle/>
          <a:p>
            <a:pPr algn="just"/>
            <a:r>
              <a:rPr lang="en-US" sz="2800" dirty="0">
                <a:solidFill>
                  <a:srgbClr val="002060"/>
                </a:solidFill>
                <a:latin typeface="Century Gothic" pitchFamily="34" charset="0"/>
              </a:rPr>
              <a:t>The most common disposal option practiced currently in many countries is either uncontrolled dumping or dumping with moderate control. </a:t>
            </a:r>
          </a:p>
          <a:p>
            <a:pPr algn="just"/>
            <a:r>
              <a:rPr lang="en-US" sz="2800" dirty="0">
                <a:solidFill>
                  <a:srgbClr val="002060"/>
                </a:solidFill>
                <a:latin typeface="Century Gothic" pitchFamily="34" charset="0"/>
              </a:rPr>
              <a:t>The environmental costs of uncontrolled dumping include breeding of disease causing vectors (e.g., flies, mosquitoes and rodents), pollution, </a:t>
            </a:r>
            <a:r>
              <a:rPr lang="en-US" sz="2800" dirty="0" err="1">
                <a:solidFill>
                  <a:srgbClr val="002060"/>
                </a:solidFill>
                <a:latin typeface="Century Gothic" pitchFamily="34" charset="0"/>
              </a:rPr>
              <a:t>odour</a:t>
            </a:r>
            <a:r>
              <a:rPr lang="en-US" sz="2800" dirty="0">
                <a:solidFill>
                  <a:srgbClr val="002060"/>
                </a:solidFill>
                <a:latin typeface="Century Gothic" pitchFamily="34" charset="0"/>
              </a:rPr>
              <a:t> and smoke.</a:t>
            </a:r>
          </a:p>
          <a:p>
            <a:pPr algn="just"/>
            <a:r>
              <a:rPr lang="en-US" sz="2800" dirty="0">
                <a:solidFill>
                  <a:srgbClr val="002060"/>
                </a:solidFill>
                <a:latin typeface="Century Gothic" pitchFamily="34" charset="0"/>
              </a:rPr>
              <a:t>However it, should be noted that the option selected for waste disposal must mesh with the existing socio-cultural milieu, infrastructure, etc. </a:t>
            </a:r>
          </a:p>
          <a:p>
            <a:endParaRPr lang="en-IN" dirty="0"/>
          </a:p>
        </p:txBody>
      </p:sp>
      <p:sp>
        <p:nvSpPr>
          <p:cNvPr id="4" name="Rectangle 3"/>
          <p:cNvSpPr/>
          <p:nvPr/>
        </p:nvSpPr>
        <p:spPr>
          <a:xfrm>
            <a:off x="785786" y="214290"/>
            <a:ext cx="8056373" cy="584775"/>
          </a:xfrm>
          <a:prstGeom prst="rect">
            <a:avLst/>
          </a:prstGeom>
        </p:spPr>
        <p:txBody>
          <a:bodyPr wrap="none">
            <a:spAutoFit/>
          </a:bodyPr>
          <a:lstStyle/>
          <a:p>
            <a:pPr algn="just"/>
            <a:r>
              <a:rPr lang="en-US" sz="3200" b="1" dirty="0">
                <a:latin typeface="+mj-lt"/>
              </a:rPr>
              <a:t>DISPOSAL OPTIONS AND SELECTION CRITERIA:</a:t>
            </a:r>
          </a:p>
        </p:txBody>
      </p:sp>
    </p:spTree>
    <p:extLst>
      <p:ext uri="{BB962C8B-B14F-4D97-AF65-F5344CB8AC3E}">
        <p14:creationId xmlns:p14="http://schemas.microsoft.com/office/powerpoint/2010/main" val="1748753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COLLECTING AND TREATING LANDFILL GAS</a:t>
            </a:r>
            <a:br>
              <a:rPr lang="en-US" sz="3200" dirty="0"/>
            </a:br>
            <a:endParaRPr lang="en-US" sz="3200" dirty="0"/>
          </a:p>
        </p:txBody>
      </p:sp>
      <p:sp>
        <p:nvSpPr>
          <p:cNvPr id="3" name="Content Placeholder 2"/>
          <p:cNvSpPr>
            <a:spLocks noGrp="1"/>
          </p:cNvSpPr>
          <p:nvPr>
            <p:ph idx="1"/>
          </p:nvPr>
        </p:nvSpPr>
        <p:spPr>
          <a:xfrm>
            <a:off x="0" y="1071546"/>
            <a:ext cx="9144000" cy="5643602"/>
          </a:xfrm>
        </p:spPr>
        <p:txBody>
          <a:bodyPr>
            <a:noAutofit/>
          </a:bodyPr>
          <a:lstStyle/>
          <a:p>
            <a:pPr algn="just"/>
            <a:r>
              <a:rPr lang="en-US" sz="1600" dirty="0">
                <a:solidFill>
                  <a:srgbClr val="002060"/>
                </a:solidFill>
                <a:latin typeface="Century Gothic" pitchFamily="34" charset="0"/>
              </a:rPr>
              <a:t>The graphic illustrates the collection and processing of LFG to produce methane for multiple uses. </a:t>
            </a:r>
          </a:p>
          <a:p>
            <a:pPr marL="285750" indent="-285750" algn="just"/>
            <a:r>
              <a:rPr lang="en-US" sz="1600" dirty="0">
                <a:solidFill>
                  <a:srgbClr val="002060"/>
                </a:solidFill>
                <a:latin typeface="Century Gothic" pitchFamily="34" charset="0"/>
              </a:rPr>
              <a:t> First, LFG is collected through vertical and horizontal piping buried in an MSW landfill. The LFG is then processed and treated for use. </a:t>
            </a:r>
          </a:p>
          <a:p>
            <a:pPr marL="285750" indent="-285750" algn="just"/>
            <a:r>
              <a:rPr lang="en-US" sz="1600" dirty="0">
                <a:solidFill>
                  <a:srgbClr val="002060"/>
                </a:solidFill>
                <a:latin typeface="Century Gothic" pitchFamily="34" charset="0"/>
              </a:rPr>
              <a:t>The graphic shows potential end uses of LFG including industrial/institutional uses, arts and crafts, pipeline gas, and vehicle fuel.</a:t>
            </a:r>
          </a:p>
        </p:txBody>
      </p:sp>
      <p:pic>
        <p:nvPicPr>
          <p:cNvPr id="5" name="Picture 2" descr="https://www.epa.gov/sites/default/files/2018-03/lfg-treatmen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8926" y="3500438"/>
            <a:ext cx="5976690" cy="316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55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FLOWCHART OF A BASIC LFG COLLECTION AND PROCESSING SYSTEM</a:t>
            </a:r>
            <a:br>
              <a:rPr lang="en-US" dirty="0"/>
            </a:br>
            <a:endParaRPr lang="en-US" dirty="0"/>
          </a:p>
        </p:txBody>
      </p:sp>
      <p:pic>
        <p:nvPicPr>
          <p:cNvPr id="4" name="Picture 3"/>
          <p:cNvPicPr>
            <a:picLocks noChangeAspect="1"/>
          </p:cNvPicPr>
          <p:nvPr/>
        </p:nvPicPr>
        <p:blipFill>
          <a:blip r:embed="rId2"/>
          <a:stretch>
            <a:fillRect/>
          </a:stretch>
        </p:blipFill>
        <p:spPr>
          <a:xfrm>
            <a:off x="827584" y="1556792"/>
            <a:ext cx="7488832" cy="4464496"/>
          </a:xfrm>
          <a:prstGeom prst="rect">
            <a:avLst/>
          </a:prstGeom>
        </p:spPr>
      </p:pic>
    </p:spTree>
    <p:extLst>
      <p:ext uri="{BB962C8B-B14F-4D97-AF65-F5344CB8AC3E}">
        <p14:creationId xmlns:p14="http://schemas.microsoft.com/office/powerpoint/2010/main" val="875925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Times New Roman" panose="02020603050405020304" pitchFamily="18" charset="0"/>
              </a:rPr>
              <a:t>LANDFILL WITH WASTE IN PLACE</a:t>
            </a:r>
          </a:p>
        </p:txBody>
      </p:sp>
      <p:sp>
        <p:nvSpPr>
          <p:cNvPr id="3" name="Content Placeholder 2"/>
          <p:cNvSpPr>
            <a:spLocks noGrp="1"/>
          </p:cNvSpPr>
          <p:nvPr>
            <p:ph idx="1"/>
          </p:nvPr>
        </p:nvSpPr>
        <p:spPr>
          <a:xfrm>
            <a:off x="0" y="1214398"/>
            <a:ext cx="3143240" cy="5643602"/>
          </a:xfrm>
        </p:spPr>
        <p:txBody>
          <a:bodyPr>
            <a:noAutofit/>
          </a:bodyPr>
          <a:lstStyle/>
          <a:p>
            <a:pPr algn="just"/>
            <a:r>
              <a:rPr lang="en-US" sz="1600" dirty="0">
                <a:latin typeface="Century Gothic" pitchFamily="34" charset="0"/>
              </a:rPr>
              <a:t>A municipal solid waste (MSW) landfill is a discrete area of land or excavation that receives household waste, and may also receive other types of nonhazardous wastes. </a:t>
            </a:r>
          </a:p>
          <a:p>
            <a:pPr algn="just"/>
            <a:r>
              <a:rPr lang="en-US" sz="1600" dirty="0">
                <a:latin typeface="Century Gothic" pitchFamily="34" charset="0"/>
              </a:rPr>
              <a:t>Collection of LFG typically begins after a portion of a landfill, known as a “cell”, is closed to waste placement.</a:t>
            </a:r>
            <a:endParaRPr lang="en-US" sz="1600" dirty="0">
              <a:solidFill>
                <a:srgbClr val="002060"/>
              </a:solidFill>
              <a:latin typeface="Century Gothic" pitchFamily="34" charset="0"/>
            </a:endParaRPr>
          </a:p>
        </p:txBody>
      </p:sp>
      <p:pic>
        <p:nvPicPr>
          <p:cNvPr id="6" name="Picture 5"/>
          <p:cNvPicPr>
            <a:picLocks noChangeAspect="1"/>
          </p:cNvPicPr>
          <p:nvPr/>
        </p:nvPicPr>
        <p:blipFill>
          <a:blip r:embed="rId2"/>
          <a:srcRect r="34422" b="56376"/>
          <a:stretch>
            <a:fillRect/>
          </a:stretch>
        </p:blipFill>
        <p:spPr>
          <a:xfrm>
            <a:off x="3286116" y="2000240"/>
            <a:ext cx="5572164" cy="1857388"/>
          </a:xfrm>
          <a:prstGeom prst="rect">
            <a:avLst/>
          </a:prstGeom>
        </p:spPr>
      </p:pic>
      <p:pic>
        <p:nvPicPr>
          <p:cNvPr id="7" name="Picture 6"/>
          <p:cNvPicPr>
            <a:picLocks noChangeAspect="1"/>
          </p:cNvPicPr>
          <p:nvPr/>
        </p:nvPicPr>
        <p:blipFill>
          <a:blip r:embed="rId2"/>
          <a:srcRect l="67260" r="792" b="58053"/>
          <a:stretch>
            <a:fillRect/>
          </a:stretch>
        </p:blipFill>
        <p:spPr>
          <a:xfrm>
            <a:off x="3286116" y="4572008"/>
            <a:ext cx="2714644" cy="1785950"/>
          </a:xfrm>
          <a:prstGeom prst="rect">
            <a:avLst/>
          </a:prstGeom>
        </p:spPr>
      </p:pic>
      <p:pic>
        <p:nvPicPr>
          <p:cNvPr id="8" name="Picture 7"/>
          <p:cNvPicPr>
            <a:picLocks noChangeAspect="1"/>
          </p:cNvPicPr>
          <p:nvPr/>
        </p:nvPicPr>
        <p:blipFill>
          <a:blip r:embed="rId2"/>
          <a:srcRect t="48658" r="68052" b="6040"/>
          <a:stretch>
            <a:fillRect/>
          </a:stretch>
        </p:blipFill>
        <p:spPr>
          <a:xfrm>
            <a:off x="6429356" y="4429132"/>
            <a:ext cx="2714644" cy="1928826"/>
          </a:xfrm>
          <a:prstGeom prst="rect">
            <a:avLst/>
          </a:prstGeom>
        </p:spPr>
      </p:pic>
      <p:sp>
        <p:nvSpPr>
          <p:cNvPr id="9" name="TextBox 8"/>
          <p:cNvSpPr txBox="1"/>
          <p:nvPr/>
        </p:nvSpPr>
        <p:spPr>
          <a:xfrm>
            <a:off x="3143240" y="1357298"/>
            <a:ext cx="2491388" cy="553998"/>
          </a:xfrm>
          <a:prstGeom prst="rect">
            <a:avLst/>
          </a:prstGeom>
          <a:noFill/>
        </p:spPr>
        <p:txBody>
          <a:bodyPr wrap="none" rtlCol="0">
            <a:spAutoFit/>
          </a:bodyPr>
          <a:lstStyle/>
          <a:p>
            <a:pPr algn="ctr"/>
            <a:r>
              <a:rPr lang="en-IN" sz="1500" b="1" dirty="0">
                <a:solidFill>
                  <a:srgbClr val="C00000"/>
                </a:solidFill>
                <a:latin typeface="Century Gothic" pitchFamily="34" charset="0"/>
              </a:rPr>
              <a:t>COMPACTING WASTE AT </a:t>
            </a:r>
          </a:p>
          <a:p>
            <a:pPr algn="ctr"/>
            <a:r>
              <a:rPr lang="en-IN" sz="1500" b="1" dirty="0">
                <a:solidFill>
                  <a:srgbClr val="C00000"/>
                </a:solidFill>
                <a:latin typeface="Century Gothic" pitchFamily="34" charset="0"/>
              </a:rPr>
              <a:t>AN ACTIVE LANDFILL</a:t>
            </a:r>
          </a:p>
        </p:txBody>
      </p:sp>
      <p:sp>
        <p:nvSpPr>
          <p:cNvPr id="10" name="TextBox 9"/>
          <p:cNvSpPr txBox="1"/>
          <p:nvPr/>
        </p:nvSpPr>
        <p:spPr>
          <a:xfrm>
            <a:off x="6643702" y="1357298"/>
            <a:ext cx="1750800" cy="553998"/>
          </a:xfrm>
          <a:prstGeom prst="rect">
            <a:avLst/>
          </a:prstGeom>
          <a:noFill/>
        </p:spPr>
        <p:txBody>
          <a:bodyPr wrap="none" rtlCol="0">
            <a:spAutoFit/>
          </a:bodyPr>
          <a:lstStyle/>
          <a:p>
            <a:r>
              <a:rPr lang="en-IN" sz="1500" b="1" dirty="0">
                <a:solidFill>
                  <a:srgbClr val="C00000"/>
                </a:solidFill>
                <a:latin typeface="Century Gothic" pitchFamily="34" charset="0"/>
              </a:rPr>
              <a:t>WASTE TRUCK AT </a:t>
            </a:r>
          </a:p>
          <a:p>
            <a:r>
              <a:rPr lang="en-IN" sz="1500" b="1" dirty="0">
                <a:solidFill>
                  <a:srgbClr val="C00000"/>
                </a:solidFill>
                <a:latin typeface="Century Gothic" pitchFamily="34" charset="0"/>
              </a:rPr>
              <a:t>ACTIVE LANDFILL</a:t>
            </a:r>
          </a:p>
        </p:txBody>
      </p:sp>
      <p:sp>
        <p:nvSpPr>
          <p:cNvPr id="11" name="TextBox 10"/>
          <p:cNvSpPr txBox="1"/>
          <p:nvPr/>
        </p:nvSpPr>
        <p:spPr>
          <a:xfrm>
            <a:off x="3143240" y="4000504"/>
            <a:ext cx="3292889" cy="323165"/>
          </a:xfrm>
          <a:prstGeom prst="rect">
            <a:avLst/>
          </a:prstGeom>
          <a:noFill/>
        </p:spPr>
        <p:txBody>
          <a:bodyPr wrap="none" rtlCol="0">
            <a:spAutoFit/>
          </a:bodyPr>
          <a:lstStyle/>
          <a:p>
            <a:pPr algn="ctr"/>
            <a:r>
              <a:rPr lang="en-IN" sz="1500" b="1" dirty="0">
                <a:solidFill>
                  <a:srgbClr val="C00000"/>
                </a:solidFill>
                <a:latin typeface="Century Gothic" pitchFamily="34" charset="0"/>
              </a:rPr>
              <a:t>CLOSED CELL OF ACTIVE LANDFILL</a:t>
            </a:r>
          </a:p>
        </p:txBody>
      </p:sp>
      <p:sp>
        <p:nvSpPr>
          <p:cNvPr id="12" name="TextBox 11"/>
          <p:cNvSpPr txBox="1"/>
          <p:nvPr/>
        </p:nvSpPr>
        <p:spPr>
          <a:xfrm>
            <a:off x="7000892" y="4000504"/>
            <a:ext cx="1792478" cy="323165"/>
          </a:xfrm>
          <a:prstGeom prst="rect">
            <a:avLst/>
          </a:prstGeom>
          <a:noFill/>
        </p:spPr>
        <p:txBody>
          <a:bodyPr wrap="none" rtlCol="0">
            <a:spAutoFit/>
          </a:bodyPr>
          <a:lstStyle/>
          <a:p>
            <a:pPr algn="ctr"/>
            <a:r>
              <a:rPr lang="en-IN" sz="1500" b="1" dirty="0">
                <a:solidFill>
                  <a:srgbClr val="C00000"/>
                </a:solidFill>
                <a:latin typeface="Century Gothic" pitchFamily="34" charset="0"/>
              </a:rPr>
              <a:t>CLOSED LANDFILL</a:t>
            </a:r>
          </a:p>
        </p:txBody>
      </p:sp>
    </p:spTree>
    <p:extLst>
      <p:ext uri="{BB962C8B-B14F-4D97-AF65-F5344CB8AC3E}">
        <p14:creationId xmlns:p14="http://schemas.microsoft.com/office/powerpoint/2010/main" val="3716555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Times New Roman" panose="02020603050405020304" pitchFamily="18" charset="0"/>
              </a:rPr>
              <a:t>LANDFILL GAS EXTRACTION WELLS AND PIPING</a:t>
            </a:r>
          </a:p>
        </p:txBody>
      </p:sp>
      <p:sp>
        <p:nvSpPr>
          <p:cNvPr id="3" name="Content Placeholder 2"/>
          <p:cNvSpPr>
            <a:spLocks noGrp="1"/>
          </p:cNvSpPr>
          <p:nvPr>
            <p:ph idx="1"/>
          </p:nvPr>
        </p:nvSpPr>
        <p:spPr>
          <a:xfrm>
            <a:off x="0" y="1214398"/>
            <a:ext cx="9144000" cy="5643602"/>
          </a:xfrm>
        </p:spPr>
        <p:txBody>
          <a:bodyPr>
            <a:noAutofit/>
          </a:bodyPr>
          <a:lstStyle/>
          <a:p>
            <a:pPr algn="just"/>
            <a:r>
              <a:rPr lang="en-US" sz="1300" dirty="0">
                <a:latin typeface="Century Gothic" pitchFamily="34" charset="0"/>
              </a:rPr>
              <a:t>LFG collection systems can be configured as vertical wells or horizontal trenches. The most common method is drilling vertical wells into the waste mass and connecting the wellheads to lateral piping that transports the gas to a collection header using a blower or vacuum induction system. </a:t>
            </a:r>
          </a:p>
          <a:p>
            <a:pPr algn="just"/>
            <a:r>
              <a:rPr lang="en-US" sz="1300" dirty="0">
                <a:latin typeface="Century Gothic" pitchFamily="34" charset="0"/>
              </a:rPr>
              <a:t>Horizontal trench systems are useful in areas of active filling. Some landfills use a combination of vertical wells and horizontal collectors. Collection system operators “tune” or adjust the well field to improve collection.</a:t>
            </a:r>
          </a:p>
        </p:txBody>
      </p:sp>
      <p:pic>
        <p:nvPicPr>
          <p:cNvPr id="13" name="Picture 12"/>
          <p:cNvPicPr>
            <a:picLocks noChangeAspect="1"/>
          </p:cNvPicPr>
          <p:nvPr/>
        </p:nvPicPr>
        <p:blipFill>
          <a:blip r:embed="rId2"/>
          <a:srcRect l="870" r="68670"/>
          <a:stretch>
            <a:fillRect/>
          </a:stretch>
        </p:blipFill>
        <p:spPr>
          <a:xfrm>
            <a:off x="0" y="3071810"/>
            <a:ext cx="2214546" cy="3786214"/>
          </a:xfrm>
          <a:prstGeom prst="rect">
            <a:avLst/>
          </a:prstGeom>
        </p:spPr>
      </p:pic>
      <p:pic>
        <p:nvPicPr>
          <p:cNvPr id="14" name="Picture 13"/>
          <p:cNvPicPr>
            <a:picLocks noChangeAspect="1"/>
          </p:cNvPicPr>
          <p:nvPr/>
        </p:nvPicPr>
        <p:blipFill>
          <a:blip r:embed="rId2"/>
          <a:srcRect l="33940" r="34731"/>
          <a:stretch>
            <a:fillRect/>
          </a:stretch>
        </p:blipFill>
        <p:spPr>
          <a:xfrm>
            <a:off x="2500298" y="3000372"/>
            <a:ext cx="2286016" cy="3857628"/>
          </a:xfrm>
          <a:prstGeom prst="rect">
            <a:avLst/>
          </a:prstGeom>
        </p:spPr>
      </p:pic>
      <p:pic>
        <p:nvPicPr>
          <p:cNvPr id="15" name="Picture 14"/>
          <p:cNvPicPr>
            <a:picLocks noChangeAspect="1"/>
          </p:cNvPicPr>
          <p:nvPr/>
        </p:nvPicPr>
        <p:blipFill>
          <a:blip r:embed="rId2"/>
          <a:srcRect l="67009" b="34154"/>
          <a:stretch>
            <a:fillRect/>
          </a:stretch>
        </p:blipFill>
        <p:spPr>
          <a:xfrm>
            <a:off x="5000628" y="3000372"/>
            <a:ext cx="2708186" cy="2928958"/>
          </a:xfrm>
          <a:prstGeom prst="rect">
            <a:avLst/>
          </a:prstGeom>
        </p:spPr>
      </p:pic>
    </p:spTree>
    <p:extLst>
      <p:ext uri="{BB962C8B-B14F-4D97-AF65-F5344CB8AC3E}">
        <p14:creationId xmlns:p14="http://schemas.microsoft.com/office/powerpoint/2010/main" val="3716555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8" y="0"/>
            <a:ext cx="9358346" cy="1417638"/>
          </a:xfrm>
        </p:spPr>
        <p:txBody>
          <a:bodyPr>
            <a:normAutofit/>
          </a:bodyPr>
          <a:lstStyle/>
          <a:p>
            <a:r>
              <a:rPr lang="en-US" sz="3200" dirty="0">
                <a:cs typeface="Times New Roman" panose="02020603050405020304" pitchFamily="18" charset="0"/>
              </a:rPr>
              <a:t>PRIMARY PROCESSING OF LANDFILL GAS AND FLARE</a:t>
            </a:r>
          </a:p>
        </p:txBody>
      </p:sp>
      <p:sp>
        <p:nvSpPr>
          <p:cNvPr id="3" name="Content Placeholder 2"/>
          <p:cNvSpPr>
            <a:spLocks noGrp="1"/>
          </p:cNvSpPr>
          <p:nvPr>
            <p:ph idx="1"/>
          </p:nvPr>
        </p:nvSpPr>
        <p:spPr>
          <a:xfrm>
            <a:off x="0" y="1000108"/>
            <a:ext cx="9144000" cy="5643602"/>
          </a:xfrm>
        </p:spPr>
        <p:txBody>
          <a:bodyPr>
            <a:noAutofit/>
          </a:bodyPr>
          <a:lstStyle/>
          <a:p>
            <a:pPr algn="just"/>
            <a:r>
              <a:rPr lang="en-US" sz="1400" dirty="0">
                <a:latin typeface="Century Gothic" pitchFamily="34" charset="0"/>
              </a:rPr>
              <a:t>A basic LFG processing skid includes a knock-out drum to </a:t>
            </a:r>
            <a:r>
              <a:rPr lang="en-US" sz="1400" dirty="0">
                <a:solidFill>
                  <a:srgbClr val="C00000"/>
                </a:solidFill>
                <a:latin typeface="Century Gothic" pitchFamily="34" charset="0"/>
              </a:rPr>
              <a:t>remove moisture</a:t>
            </a:r>
            <a:r>
              <a:rPr lang="en-US" sz="1400" dirty="0">
                <a:latin typeface="Century Gothic" pitchFamily="34" charset="0"/>
              </a:rPr>
              <a:t>, </a:t>
            </a:r>
            <a:r>
              <a:rPr lang="en-US" sz="1400" dirty="0">
                <a:solidFill>
                  <a:srgbClr val="C00000"/>
                </a:solidFill>
                <a:latin typeface="Century Gothic" pitchFamily="34" charset="0"/>
              </a:rPr>
              <a:t>blowers</a:t>
            </a:r>
            <a:r>
              <a:rPr lang="en-US" sz="1400" dirty="0">
                <a:latin typeface="Century Gothic" pitchFamily="34" charset="0"/>
              </a:rPr>
              <a:t> to provide a vacuum to “</a:t>
            </a:r>
            <a:r>
              <a:rPr lang="en-US" sz="1400" dirty="0">
                <a:solidFill>
                  <a:srgbClr val="C00000"/>
                </a:solidFill>
                <a:latin typeface="Century Gothic" pitchFamily="34" charset="0"/>
              </a:rPr>
              <a:t>pull</a:t>
            </a:r>
            <a:r>
              <a:rPr lang="en-US" sz="1400" dirty="0">
                <a:latin typeface="Century Gothic" pitchFamily="34" charset="0"/>
              </a:rPr>
              <a:t>” the gas and </a:t>
            </a:r>
            <a:r>
              <a:rPr lang="en-US" sz="1400" dirty="0">
                <a:solidFill>
                  <a:srgbClr val="C00000"/>
                </a:solidFill>
                <a:latin typeface="Century Gothic" pitchFamily="34" charset="0"/>
              </a:rPr>
              <a:t>pressure to convey </a:t>
            </a:r>
            <a:r>
              <a:rPr lang="en-US" sz="1400" dirty="0">
                <a:latin typeface="Century Gothic" pitchFamily="34" charset="0"/>
              </a:rPr>
              <a:t>the gas, and a flare. </a:t>
            </a:r>
            <a:r>
              <a:rPr lang="en-US" sz="1400" dirty="0">
                <a:solidFill>
                  <a:srgbClr val="C00000"/>
                </a:solidFill>
                <a:latin typeface="Century Gothic" pitchFamily="34" charset="0"/>
              </a:rPr>
              <a:t>System operators monitor </a:t>
            </a:r>
            <a:r>
              <a:rPr lang="en-US" sz="1400" dirty="0">
                <a:latin typeface="Century Gothic" pitchFamily="34" charset="0"/>
              </a:rPr>
              <a:t>parameters to maximize system efficiency.</a:t>
            </a:r>
            <a:endParaRPr lang="en-US" sz="1300" dirty="0">
              <a:latin typeface="Century Gothic" pitchFamily="34" charset="0"/>
            </a:endParaRPr>
          </a:p>
        </p:txBody>
      </p:sp>
      <p:pic>
        <p:nvPicPr>
          <p:cNvPr id="7" name="Picture 6"/>
          <p:cNvPicPr>
            <a:picLocks noChangeAspect="1"/>
          </p:cNvPicPr>
          <p:nvPr/>
        </p:nvPicPr>
        <p:blipFill>
          <a:blip r:embed="rId2"/>
          <a:stretch>
            <a:fillRect/>
          </a:stretch>
        </p:blipFill>
        <p:spPr>
          <a:xfrm>
            <a:off x="357158" y="2143116"/>
            <a:ext cx="8568952" cy="4879701"/>
          </a:xfrm>
          <a:prstGeom prst="rect">
            <a:avLst/>
          </a:prstGeom>
        </p:spPr>
      </p:pic>
    </p:spTree>
    <p:extLst>
      <p:ext uri="{BB962C8B-B14F-4D97-AF65-F5344CB8AC3E}">
        <p14:creationId xmlns:p14="http://schemas.microsoft.com/office/powerpoint/2010/main" val="3716555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8" y="0"/>
            <a:ext cx="9358346" cy="1417638"/>
          </a:xfrm>
        </p:spPr>
        <p:txBody>
          <a:bodyPr>
            <a:normAutofit/>
          </a:bodyPr>
          <a:lstStyle/>
          <a:p>
            <a:r>
              <a:rPr lang="en-US" sz="3200" dirty="0">
                <a:cs typeface="Times New Roman" panose="02020603050405020304" pitchFamily="18" charset="0"/>
              </a:rPr>
              <a:t>ADDITIONAL TREATMENT OF LANDFILL GAS</a:t>
            </a:r>
          </a:p>
        </p:txBody>
      </p:sp>
      <p:sp>
        <p:nvSpPr>
          <p:cNvPr id="3" name="Content Placeholder 2"/>
          <p:cNvSpPr>
            <a:spLocks noGrp="1"/>
          </p:cNvSpPr>
          <p:nvPr>
            <p:ph idx="1"/>
          </p:nvPr>
        </p:nvSpPr>
        <p:spPr>
          <a:xfrm>
            <a:off x="0" y="1000108"/>
            <a:ext cx="9144000" cy="5643602"/>
          </a:xfrm>
        </p:spPr>
        <p:txBody>
          <a:bodyPr>
            <a:noAutofit/>
          </a:bodyPr>
          <a:lstStyle/>
          <a:p>
            <a:pPr algn="just"/>
            <a:r>
              <a:rPr lang="en-US" sz="1400" dirty="0">
                <a:latin typeface="Century Gothic" pitchFamily="34" charset="0"/>
              </a:rPr>
              <a:t>Using LFG in an energy recovery system </a:t>
            </a:r>
            <a:r>
              <a:rPr lang="en-US" sz="1400" dirty="0">
                <a:solidFill>
                  <a:srgbClr val="C00000"/>
                </a:solidFill>
                <a:latin typeface="Century Gothic" pitchFamily="34" charset="0"/>
              </a:rPr>
              <a:t>usually requires some treatment of the gas </a:t>
            </a:r>
            <a:r>
              <a:rPr lang="en-US" sz="1400" dirty="0">
                <a:latin typeface="Century Gothic" pitchFamily="34" charset="0"/>
              </a:rPr>
              <a:t>to remove excess </a:t>
            </a:r>
            <a:r>
              <a:rPr lang="en-US" sz="1400" dirty="0">
                <a:solidFill>
                  <a:srgbClr val="C00000"/>
                </a:solidFill>
                <a:latin typeface="Century Gothic" pitchFamily="34" charset="0"/>
              </a:rPr>
              <a:t>moisture</a:t>
            </a:r>
            <a:r>
              <a:rPr lang="en-US" sz="1400" dirty="0">
                <a:latin typeface="Century Gothic" pitchFamily="34" charset="0"/>
              </a:rPr>
              <a:t>, particulates and </a:t>
            </a:r>
            <a:r>
              <a:rPr lang="en-US" sz="1400" dirty="0">
                <a:solidFill>
                  <a:srgbClr val="C00000"/>
                </a:solidFill>
                <a:latin typeface="Century Gothic" pitchFamily="34" charset="0"/>
              </a:rPr>
              <a:t>other impurities</a:t>
            </a:r>
            <a:r>
              <a:rPr lang="en-US" sz="1400" dirty="0">
                <a:latin typeface="Century Gothic" pitchFamily="34" charset="0"/>
              </a:rPr>
              <a:t>. The type and extent of treatment depend on site-specific LFG characteristics and the type of energy recovery system. Some end uses, such as </a:t>
            </a:r>
            <a:r>
              <a:rPr lang="en-US" sz="1400" dirty="0">
                <a:solidFill>
                  <a:srgbClr val="C00000"/>
                </a:solidFill>
                <a:latin typeface="Century Gothic" pitchFamily="34" charset="0"/>
              </a:rPr>
              <a:t>pipeline injection or vehicle fuel projects</a:t>
            </a:r>
            <a:r>
              <a:rPr lang="en-US" sz="1400" dirty="0">
                <a:latin typeface="Century Gothic" pitchFamily="34" charset="0"/>
              </a:rPr>
              <a:t>, require additional cleaning and compression of the LFG.</a:t>
            </a:r>
            <a:endParaRPr lang="en-US" sz="1300" dirty="0">
              <a:latin typeface="Century Gothic" pitchFamily="34" charset="0"/>
            </a:endParaRPr>
          </a:p>
        </p:txBody>
      </p:sp>
      <p:pic>
        <p:nvPicPr>
          <p:cNvPr id="5" name="Picture 4"/>
          <p:cNvPicPr>
            <a:picLocks noChangeAspect="1"/>
          </p:cNvPicPr>
          <p:nvPr/>
        </p:nvPicPr>
        <p:blipFill>
          <a:blip r:embed="rId2"/>
          <a:stretch>
            <a:fillRect/>
          </a:stretch>
        </p:blipFill>
        <p:spPr>
          <a:xfrm>
            <a:off x="290286" y="2789493"/>
            <a:ext cx="8568952" cy="3905250"/>
          </a:xfrm>
          <a:prstGeom prst="rect">
            <a:avLst/>
          </a:prstGeom>
        </p:spPr>
      </p:pic>
    </p:spTree>
    <p:extLst>
      <p:ext uri="{BB962C8B-B14F-4D97-AF65-F5344CB8AC3E}">
        <p14:creationId xmlns:p14="http://schemas.microsoft.com/office/powerpoint/2010/main" val="3716555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15CA-CF2F-439A-BB1E-F8DF6A60D7B5}"/>
              </a:ext>
            </a:extLst>
          </p:cNvPr>
          <p:cNvSpPr>
            <a:spLocks noGrp="1"/>
          </p:cNvSpPr>
          <p:nvPr>
            <p:ph type="title"/>
          </p:nvPr>
        </p:nvSpPr>
        <p:spPr>
          <a:xfrm>
            <a:off x="107504" y="160337"/>
            <a:ext cx="9155360" cy="1143000"/>
          </a:xfrm>
        </p:spPr>
        <p:txBody>
          <a:bodyPr>
            <a:noAutofit/>
          </a:bodyPr>
          <a:lstStyle/>
          <a:p>
            <a:r>
              <a:rPr lang="en-US" sz="3200" i="0" u="none" strike="noStrike" baseline="0" dirty="0">
                <a:effectLst>
                  <a:outerShdw blurRad="38100" dist="38100" dir="2700000" algn="tl">
                    <a:srgbClr val="000000">
                      <a:alpha val="43137"/>
                    </a:srgbClr>
                  </a:outerShdw>
                </a:effectLst>
                <a:cs typeface="Times New Roman" panose="02020603050405020304" pitchFamily="18" charset="0"/>
              </a:rPr>
              <a:t>ENVIRONMENTAL EFFECTS OF LANDFILL</a:t>
            </a:r>
            <a:br>
              <a:rPr lang="en-US" sz="3200" i="0" u="none" strike="noStrike" baseline="0" dirty="0">
                <a:effectLst>
                  <a:outerShdw blurRad="38100" dist="38100" dir="2700000" algn="tl">
                    <a:srgbClr val="000000">
                      <a:alpha val="43137"/>
                    </a:srgbClr>
                  </a:outerShdw>
                </a:effectLst>
                <a:cs typeface="Times New Roman" panose="02020603050405020304" pitchFamily="18" charset="0"/>
              </a:rPr>
            </a:br>
            <a:endParaRPr lang="en-IN" sz="32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121A3385-720C-4690-9B25-433550A5DADB}"/>
              </a:ext>
            </a:extLst>
          </p:cNvPr>
          <p:cNvSpPr>
            <a:spLocks noGrp="1"/>
          </p:cNvSpPr>
          <p:nvPr>
            <p:ph idx="1"/>
          </p:nvPr>
        </p:nvSpPr>
        <p:spPr>
          <a:xfrm>
            <a:off x="0" y="1142984"/>
            <a:ext cx="9144000" cy="5500726"/>
          </a:xfrm>
        </p:spPr>
        <p:txBody>
          <a:bodyPr>
            <a:noAutofit/>
          </a:bodyPr>
          <a:lstStyle/>
          <a:p>
            <a:pPr algn="just"/>
            <a:r>
              <a:rPr lang="en-US" sz="1800" i="0" u="none" strike="noStrike" baseline="0" dirty="0">
                <a:solidFill>
                  <a:srgbClr val="002060"/>
                </a:solidFill>
                <a:latin typeface="Century Gothic" pitchFamily="34" charset="0"/>
              </a:rPr>
              <a:t>The environmental effects of a landfill include </a:t>
            </a:r>
            <a:r>
              <a:rPr lang="en-US" sz="1800" i="0" u="none" strike="noStrike" baseline="0" dirty="0">
                <a:solidFill>
                  <a:srgbClr val="C00000"/>
                </a:solidFill>
                <a:latin typeface="Century Gothic" pitchFamily="34" charset="0"/>
              </a:rPr>
              <a:t>wind-blown litter and dust</a:t>
            </a:r>
            <a:r>
              <a:rPr lang="en-US" sz="1800" i="0" u="none" strike="noStrike" baseline="0" dirty="0">
                <a:solidFill>
                  <a:srgbClr val="002060"/>
                </a:solidFill>
                <a:latin typeface="Century Gothic" pitchFamily="34" charset="0"/>
              </a:rPr>
              <a:t>, noise, obnoxious odor, vermin and insects attracted by the waste, surface runoff and inaesthetic conditions. </a:t>
            </a:r>
          </a:p>
          <a:p>
            <a:pPr algn="just"/>
            <a:r>
              <a:rPr lang="en-US" sz="1800" i="0" u="none" strike="noStrike" baseline="0" dirty="0">
                <a:solidFill>
                  <a:srgbClr val="002060"/>
                </a:solidFill>
                <a:latin typeface="Century Gothic" pitchFamily="34" charset="0"/>
              </a:rPr>
              <a:t>Gas and leachate problems also arise during the operation phase and require significant environmental controls. In what follows, we will describe some of the major environmental effects below: </a:t>
            </a:r>
          </a:p>
          <a:p>
            <a:pPr marL="800100" lvl="1" indent="-400050" algn="just">
              <a:lnSpc>
                <a:spcPct val="200000"/>
              </a:lnSpc>
              <a:buFont typeface="+mj-lt"/>
              <a:buAutoNum type="arabicPeriod"/>
            </a:pPr>
            <a:r>
              <a:rPr lang="en-US" sz="1900" b="1" i="0" u="none" strike="noStrike" baseline="0" dirty="0">
                <a:solidFill>
                  <a:srgbClr val="002060"/>
                </a:solidFill>
                <a:latin typeface="Century Gothic" pitchFamily="34" charset="0"/>
              </a:rPr>
              <a:t>Wind-blown litter and dust are continuous problems of the ongoing landfill operation and a nuisance to the neighborhood. </a:t>
            </a:r>
          </a:p>
          <a:p>
            <a:pPr marL="800100" lvl="1" indent="-400050" algn="just">
              <a:lnSpc>
                <a:spcPct val="200000"/>
              </a:lnSpc>
              <a:buFont typeface="+mj-lt"/>
              <a:buAutoNum type="arabicPeriod"/>
            </a:pPr>
            <a:r>
              <a:rPr lang="en-US" sz="1900" b="1" i="0" u="none" strike="noStrike" baseline="0" dirty="0">
                <a:solidFill>
                  <a:srgbClr val="002060"/>
                </a:solidFill>
                <a:latin typeface="Century Gothic" pitchFamily="34" charset="0"/>
              </a:rPr>
              <a:t>Covering the waste cells with soil and spraying water on dirt roads and waste in dry periods, in combination with fencing and movable screens, may minimize the problem of wind-blown litter and dust.</a:t>
            </a:r>
          </a:p>
        </p:txBody>
      </p:sp>
    </p:spTree>
    <p:extLst>
      <p:ext uri="{BB962C8B-B14F-4D97-AF65-F5344CB8AC3E}">
        <p14:creationId xmlns:p14="http://schemas.microsoft.com/office/powerpoint/2010/main" val="1311111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DAFF6-A0EE-4E2C-A8B9-7107ECF84833}"/>
              </a:ext>
            </a:extLst>
          </p:cNvPr>
          <p:cNvSpPr>
            <a:spLocks noGrp="1"/>
          </p:cNvSpPr>
          <p:nvPr>
            <p:ph idx="1"/>
          </p:nvPr>
        </p:nvSpPr>
        <p:spPr>
          <a:xfrm>
            <a:off x="457200" y="1071546"/>
            <a:ext cx="8229600" cy="4525963"/>
          </a:xfrm>
        </p:spPr>
        <p:txBody>
          <a:bodyPr>
            <a:noAutofit/>
          </a:bodyPr>
          <a:lstStyle/>
          <a:p>
            <a:pPr marL="571500" indent="-571500" algn="just">
              <a:lnSpc>
                <a:spcPct val="170000"/>
              </a:lnSpc>
              <a:buFont typeface="+mj-lt"/>
              <a:buAutoNum type="arabicPeriod" startAt="3"/>
            </a:pPr>
            <a:r>
              <a:rPr lang="en-US" sz="1800" i="0" u="none" strike="noStrike" baseline="0" dirty="0">
                <a:solidFill>
                  <a:srgbClr val="002060"/>
                </a:solidFill>
                <a:latin typeface="Century Gothic" pitchFamily="34" charset="0"/>
              </a:rPr>
              <a:t>Movement of waste collection vehicles, emptying of wastes from them, compactors, earthmoving equipment, etc., produce noise.</a:t>
            </a:r>
          </a:p>
          <a:p>
            <a:pPr marL="571500" indent="-571500" algn="just">
              <a:lnSpc>
                <a:spcPct val="170000"/>
              </a:lnSpc>
              <a:buFont typeface="+mj-lt"/>
              <a:buAutoNum type="arabicPeriod" startAt="3"/>
            </a:pPr>
            <a:r>
              <a:rPr lang="en-US" sz="1800" i="0" u="none" strike="noStrike" baseline="0" dirty="0">
                <a:solidFill>
                  <a:srgbClr val="002060"/>
                </a:solidFill>
                <a:latin typeface="Century Gothic" pitchFamily="34" charset="0"/>
              </a:rPr>
              <a:t>Improving the technical capability of the equipment, surrounding the fill area with soil embankments and plantations, limiting the working hours and appropriately training the workforce will help minimize noise pollution.</a:t>
            </a:r>
          </a:p>
          <a:p>
            <a:pPr marL="571500" indent="-571500" algn="just">
              <a:lnSpc>
                <a:spcPct val="170000"/>
              </a:lnSpc>
              <a:buFont typeface="+mj-lt"/>
              <a:buAutoNum type="arabicPeriod" startAt="3"/>
            </a:pPr>
            <a:r>
              <a:rPr lang="en-US" sz="1800" dirty="0">
                <a:solidFill>
                  <a:srgbClr val="002060"/>
                </a:solidFill>
                <a:latin typeface="Century Gothic" pitchFamily="34" charset="0"/>
              </a:rPr>
              <a:t>Surface run-off, which has been in contact with the land filled waste, may be a problem in areas of intense rainfall. If not controlled, heavily polluted run-off may enter directly into creeks and streams. Careful design and maintenance of surface drains and ditches, together with a final soil cover on completed landfill sections, can help eliminate this problem.</a:t>
            </a:r>
          </a:p>
        </p:txBody>
      </p:sp>
      <p:sp>
        <p:nvSpPr>
          <p:cNvPr id="4" name="Rectangle 3"/>
          <p:cNvSpPr/>
          <p:nvPr/>
        </p:nvSpPr>
        <p:spPr>
          <a:xfrm>
            <a:off x="1357290" y="285728"/>
            <a:ext cx="6828280" cy="584775"/>
          </a:xfrm>
          <a:prstGeom prst="rect">
            <a:avLst/>
          </a:prstGeom>
        </p:spPr>
        <p:txBody>
          <a:bodyPr wrap="none">
            <a:spAutoFit/>
          </a:bodyPr>
          <a:lstStyle/>
          <a:p>
            <a:r>
              <a:rPr lang="en-US" sz="3200" dirty="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083260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CDDB4-3032-4D24-901F-70B41CB20514}"/>
              </a:ext>
            </a:extLst>
          </p:cNvPr>
          <p:cNvSpPr>
            <a:spLocks noGrp="1"/>
          </p:cNvSpPr>
          <p:nvPr>
            <p:ph idx="1"/>
          </p:nvPr>
        </p:nvSpPr>
        <p:spPr>
          <a:xfrm>
            <a:off x="0" y="1071546"/>
            <a:ext cx="9001156" cy="5357850"/>
          </a:xfrm>
        </p:spPr>
        <p:txBody>
          <a:bodyPr>
            <a:noAutofit/>
          </a:bodyPr>
          <a:lstStyle/>
          <a:p>
            <a:pPr marL="571500" indent="-571500" algn="just">
              <a:lnSpc>
                <a:spcPct val="170000"/>
              </a:lnSpc>
              <a:buFont typeface="+mj-lt"/>
              <a:buAutoNum type="arabicPeriod" startAt="6"/>
            </a:pPr>
            <a:r>
              <a:rPr lang="en-US" sz="1800" dirty="0">
                <a:solidFill>
                  <a:srgbClr val="002060"/>
                </a:solidFill>
                <a:latin typeface="Century Gothic" pitchFamily="34" charset="0"/>
              </a:rPr>
              <a:t>Gas released, as a result of degradation or volatilisation of waste components, causes odour, flammability, health problems and damage of the vegetation (due to oxygen depletion in the root zone). The measures to control this include liners, soil covers, passive venting or active extraction of gas for treatment before discharge into the atmosphere. </a:t>
            </a:r>
          </a:p>
          <a:p>
            <a:pPr marL="571500" indent="-571500" algn="just">
              <a:lnSpc>
                <a:spcPct val="170000"/>
              </a:lnSpc>
              <a:buFont typeface="+mj-lt"/>
              <a:buAutoNum type="arabicPeriod" startAt="6"/>
            </a:pPr>
            <a:r>
              <a:rPr lang="en-US" sz="1800" dirty="0">
                <a:solidFill>
                  <a:srgbClr val="002060"/>
                </a:solidFill>
                <a:latin typeface="Century Gothic" pitchFamily="34" charset="0"/>
              </a:rPr>
              <a:t>Polluted leachate appears shortly after disposal of the waste. This may cause groundwater pollution and pollution of streams through sub-surface migration. Liners, drainage collection, treatment of leachate, and groundwater and downstream water quality monitoring are necessary to control this problem.</a:t>
            </a:r>
          </a:p>
        </p:txBody>
      </p:sp>
      <p:sp>
        <p:nvSpPr>
          <p:cNvPr id="4" name="Rectangle 3"/>
          <p:cNvSpPr/>
          <p:nvPr/>
        </p:nvSpPr>
        <p:spPr>
          <a:xfrm>
            <a:off x="1643042" y="214290"/>
            <a:ext cx="6828280" cy="584775"/>
          </a:xfrm>
          <a:prstGeom prst="rect">
            <a:avLst/>
          </a:prstGeom>
        </p:spPr>
        <p:txBody>
          <a:bodyPr wrap="none">
            <a:spAutoFit/>
          </a:bodyPr>
          <a:lstStyle/>
          <a:p>
            <a:r>
              <a:rPr lang="en-US" sz="3200" dirty="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017864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C8FB1-E1A3-4B8B-AB20-0F43D6EF69D3}"/>
              </a:ext>
            </a:extLst>
          </p:cNvPr>
          <p:cNvSpPr>
            <a:spLocks noGrp="1"/>
          </p:cNvSpPr>
          <p:nvPr>
            <p:ph idx="1"/>
          </p:nvPr>
        </p:nvSpPr>
        <p:spPr>
          <a:xfrm>
            <a:off x="285720" y="1214422"/>
            <a:ext cx="8715436" cy="5214974"/>
          </a:xfrm>
        </p:spPr>
        <p:txBody>
          <a:bodyPr>
            <a:normAutofit fontScale="70000" lnSpcReduction="20000"/>
          </a:bodyPr>
          <a:lstStyle/>
          <a:p>
            <a:pPr marL="571500" indent="-571500" algn="just">
              <a:lnSpc>
                <a:spcPct val="220000"/>
              </a:lnSpc>
              <a:buFont typeface="+mj-lt"/>
              <a:buAutoNum type="arabicPeriod" startAt="8"/>
            </a:pPr>
            <a:r>
              <a:rPr lang="en-US" sz="2800" dirty="0">
                <a:solidFill>
                  <a:srgbClr val="002060"/>
                </a:solidFill>
                <a:latin typeface="Century Gothic" pitchFamily="34" charset="0"/>
              </a:rPr>
              <a:t>Birds (e.g., scavengers), vermin, insects and animals are attracted to the landfill for feeding and breeding. Since many of these may act as disease vectors, their presence is a potential health problem. </a:t>
            </a:r>
          </a:p>
          <a:p>
            <a:pPr marL="571500" indent="-571500" algn="just">
              <a:lnSpc>
                <a:spcPct val="220000"/>
              </a:lnSpc>
              <a:buFont typeface="+mj-lt"/>
              <a:buAutoNum type="arabicPeriod" startAt="8"/>
            </a:pPr>
            <a:r>
              <a:rPr lang="en-US" sz="2800" dirty="0">
                <a:solidFill>
                  <a:srgbClr val="002060"/>
                </a:solidFill>
                <a:latin typeface="Century Gothic" pitchFamily="34" charset="0"/>
              </a:rPr>
              <a:t>An operating landfill, where equipment and waste are exposed, appears inaesthetic. This problem may be reduced by careful design of screening soil embankments, plantings, rapid covering and re-vegetation of filled sections. </a:t>
            </a:r>
          </a:p>
          <a:p>
            <a:pPr marL="0" indent="0">
              <a:buNone/>
            </a:pPr>
            <a:endParaRPr lang="en-IN" dirty="0"/>
          </a:p>
        </p:txBody>
      </p:sp>
      <p:sp>
        <p:nvSpPr>
          <p:cNvPr id="4" name="Rectangle 3"/>
          <p:cNvSpPr/>
          <p:nvPr/>
        </p:nvSpPr>
        <p:spPr>
          <a:xfrm>
            <a:off x="1571604" y="357166"/>
            <a:ext cx="6828280" cy="584775"/>
          </a:xfrm>
          <a:prstGeom prst="rect">
            <a:avLst/>
          </a:prstGeom>
        </p:spPr>
        <p:txBody>
          <a:bodyPr wrap="none">
            <a:spAutoFit/>
          </a:bodyPr>
          <a:lstStyle/>
          <a:p>
            <a:r>
              <a:rPr lang="en-US" sz="3200" dirty="0">
                <a:effectLst>
                  <a:outerShdw blurRad="38100" dist="38100" dir="2700000" algn="tl">
                    <a:srgbClr val="000000">
                      <a:alpha val="43137"/>
                    </a:srgbClr>
                  </a:outerShdw>
                </a:effectLst>
                <a:cs typeface="Times New Roman" panose="02020603050405020304" pitchFamily="18" charset="0"/>
              </a:rPr>
              <a:t>ENVIRONMENTAL EFFECTS OF LANDFILL</a:t>
            </a:r>
            <a:endParaRPr lang="en-IN" sz="3200" dirty="0"/>
          </a:p>
        </p:txBody>
      </p:sp>
    </p:spTree>
    <p:extLst>
      <p:ext uri="{BB962C8B-B14F-4D97-AF65-F5344CB8AC3E}">
        <p14:creationId xmlns:p14="http://schemas.microsoft.com/office/powerpoint/2010/main" val="170206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286412"/>
          </a:xfrm>
        </p:spPr>
        <p:txBody>
          <a:bodyPr>
            <a:normAutofit fontScale="55000" lnSpcReduction="20000"/>
          </a:bodyPr>
          <a:lstStyle/>
          <a:p>
            <a:pPr marL="0" indent="0" algn="just">
              <a:lnSpc>
                <a:spcPct val="170000"/>
              </a:lnSpc>
              <a:buNone/>
            </a:pPr>
            <a:r>
              <a:rPr lang="en-US" sz="2800" dirty="0">
                <a:solidFill>
                  <a:srgbClr val="C00000"/>
                </a:solidFill>
                <a:latin typeface="Century Gothic" pitchFamily="34" charset="0"/>
              </a:rPr>
              <a:t>Disposal options </a:t>
            </a:r>
          </a:p>
          <a:p>
            <a:pPr algn="just">
              <a:lnSpc>
                <a:spcPct val="170000"/>
              </a:lnSpc>
            </a:pPr>
            <a:r>
              <a:rPr lang="en-US" sz="2800" dirty="0">
                <a:solidFill>
                  <a:srgbClr val="002060"/>
                </a:solidFill>
                <a:latin typeface="Century Gothic" pitchFamily="34" charset="0"/>
              </a:rPr>
              <a:t>In this Subsection, we will touch upon some the options available for waste disposal, and in that respect, we will consider the following:  </a:t>
            </a:r>
          </a:p>
          <a:p>
            <a:pPr marL="0" indent="0" algn="just">
              <a:lnSpc>
                <a:spcPct val="170000"/>
              </a:lnSpc>
              <a:buNone/>
            </a:pPr>
            <a:r>
              <a:rPr lang="en-US" sz="2800" dirty="0">
                <a:solidFill>
                  <a:srgbClr val="C00000"/>
                </a:solidFill>
                <a:latin typeface="Century Gothic" pitchFamily="34" charset="0"/>
              </a:rPr>
              <a:t>Uncontrolled dumping or non-engineered disposal: </a:t>
            </a:r>
          </a:p>
          <a:p>
            <a:pPr algn="just">
              <a:lnSpc>
                <a:spcPct val="170000"/>
              </a:lnSpc>
            </a:pPr>
            <a:r>
              <a:rPr lang="en-US" sz="2800" dirty="0">
                <a:solidFill>
                  <a:srgbClr val="002060"/>
                </a:solidFill>
                <a:latin typeface="Century Gothic" pitchFamily="34" charset="0"/>
              </a:rPr>
              <a:t>As mentioned, this is the most common method being practiced in many parts of the world, and India is no exception. </a:t>
            </a:r>
          </a:p>
          <a:p>
            <a:pPr algn="just">
              <a:lnSpc>
                <a:spcPct val="170000"/>
              </a:lnSpc>
            </a:pPr>
            <a:r>
              <a:rPr lang="en-US" sz="2800" dirty="0">
                <a:solidFill>
                  <a:srgbClr val="002060"/>
                </a:solidFill>
                <a:latin typeface="Century Gothic" pitchFamily="34" charset="0"/>
              </a:rPr>
              <a:t>In this method, wastes are dumped at a designated site without any environmental control.</a:t>
            </a:r>
          </a:p>
          <a:p>
            <a:pPr algn="just">
              <a:lnSpc>
                <a:spcPct val="170000"/>
              </a:lnSpc>
            </a:pPr>
            <a:r>
              <a:rPr lang="en-US" sz="2800" dirty="0">
                <a:solidFill>
                  <a:srgbClr val="002060"/>
                </a:solidFill>
                <a:latin typeface="Century Gothic" pitchFamily="34" charset="0"/>
              </a:rPr>
              <a:t> They tend to remain there for a long period of time, pose health risks and cause environmental degradation. </a:t>
            </a:r>
          </a:p>
          <a:p>
            <a:pPr algn="just">
              <a:lnSpc>
                <a:spcPct val="170000"/>
              </a:lnSpc>
            </a:pPr>
            <a:r>
              <a:rPr lang="en-US" sz="2800" dirty="0">
                <a:solidFill>
                  <a:srgbClr val="002060"/>
                </a:solidFill>
                <a:latin typeface="Century Gothic" pitchFamily="34" charset="0"/>
              </a:rPr>
              <a:t>Due to the adverse health and environmental impact associated with it, the non-engineered disposal is not considered a viable and safe option</a:t>
            </a:r>
            <a:endParaRPr lang="en-IN" dirty="0">
              <a:solidFill>
                <a:srgbClr val="002060"/>
              </a:solidFill>
              <a:latin typeface="Century Gothic" pitchFamily="34" charset="0"/>
            </a:endParaRPr>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a:t>DISPOSAL OPTIONS</a:t>
            </a:r>
          </a:p>
        </p:txBody>
      </p:sp>
    </p:spTree>
    <p:extLst>
      <p:ext uri="{BB962C8B-B14F-4D97-AF65-F5344CB8AC3E}">
        <p14:creationId xmlns:p14="http://schemas.microsoft.com/office/powerpoint/2010/main" val="2268723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C2E6-F0C4-4FE6-9978-C34E36E210BD}"/>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AD92A21-6C9E-4F7C-B666-59439ADA61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6" t="13960" r="1588" b="5050"/>
          <a:stretch/>
        </p:blipFill>
        <p:spPr>
          <a:xfrm>
            <a:off x="0" y="0"/>
            <a:ext cx="9143999" cy="6858000"/>
          </a:xfrm>
        </p:spPr>
      </p:pic>
    </p:spTree>
    <p:extLst>
      <p:ext uri="{BB962C8B-B14F-4D97-AF65-F5344CB8AC3E}">
        <p14:creationId xmlns:p14="http://schemas.microsoft.com/office/powerpoint/2010/main" val="3390650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A320-1F57-4E68-9A37-3889FE022570}"/>
              </a:ext>
            </a:extLst>
          </p:cNvPr>
          <p:cNvSpPr>
            <a:spLocks noGrp="1"/>
          </p:cNvSpPr>
          <p:nvPr>
            <p:ph type="title"/>
          </p:nvPr>
        </p:nvSpPr>
        <p:spPr>
          <a:xfrm>
            <a:off x="457200" y="88967"/>
            <a:ext cx="8229600" cy="1143000"/>
          </a:xfrm>
        </p:spPr>
        <p:txBody>
          <a:bodyPr>
            <a:normAutofit/>
          </a:bodyPr>
          <a:lstStyle/>
          <a:p>
            <a:r>
              <a:rPr lang="en-IN" sz="3400" dirty="0">
                <a:effectLst>
                  <a:outerShdw blurRad="38100" dist="38100" dir="2700000" algn="tl">
                    <a:srgbClr val="000000">
                      <a:alpha val="43137"/>
                    </a:srgbClr>
                  </a:outerShdw>
                </a:effectLst>
                <a:cs typeface="Times New Roman" panose="02020603050405020304" pitchFamily="18" charset="0"/>
              </a:rPr>
              <a:t>LANDFILL GAS EMISSION</a:t>
            </a:r>
          </a:p>
        </p:txBody>
      </p:sp>
      <p:sp>
        <p:nvSpPr>
          <p:cNvPr id="3" name="Content Placeholder 2">
            <a:extLst>
              <a:ext uri="{FF2B5EF4-FFF2-40B4-BE49-F238E27FC236}">
                <a16:creationId xmlns:a16="http://schemas.microsoft.com/office/drawing/2014/main" id="{A6E75F4D-EA91-46F2-8E96-50210E1F9806}"/>
              </a:ext>
            </a:extLst>
          </p:cNvPr>
          <p:cNvSpPr>
            <a:spLocks noGrp="1"/>
          </p:cNvSpPr>
          <p:nvPr>
            <p:ph idx="1"/>
          </p:nvPr>
        </p:nvSpPr>
        <p:spPr>
          <a:xfrm>
            <a:off x="214282" y="1124744"/>
            <a:ext cx="8786874" cy="5518966"/>
          </a:xfrm>
        </p:spPr>
        <p:txBody>
          <a:bodyPr>
            <a:noAutofit/>
          </a:bodyPr>
          <a:lstStyle/>
          <a:p>
            <a:pPr algn="just">
              <a:lnSpc>
                <a:spcPct val="200000"/>
              </a:lnSpc>
            </a:pPr>
            <a:r>
              <a:rPr lang="en-US" sz="1600" dirty="0">
                <a:solidFill>
                  <a:srgbClr val="002060"/>
                </a:solidFill>
                <a:latin typeface="Century Gothic" pitchFamily="34" charset="0"/>
              </a:rPr>
              <a:t>Landfill gas contains a high percentage of methane due to the anaerobic decomposition of organic matter, which can be utilized as a source of energy. </a:t>
            </a:r>
          </a:p>
          <a:p>
            <a:pPr algn="just">
              <a:lnSpc>
                <a:spcPct val="200000"/>
              </a:lnSpc>
            </a:pPr>
            <a:r>
              <a:rPr lang="en-US" sz="1600" dirty="0">
                <a:solidFill>
                  <a:srgbClr val="002060"/>
                </a:solidFill>
                <a:latin typeface="Century Gothic" pitchFamily="34" charset="0"/>
              </a:rPr>
              <a:t>A typical landfill gas contains:</a:t>
            </a:r>
          </a:p>
          <a:p>
            <a:pPr algn="just">
              <a:lnSpc>
                <a:spcPct val="200000"/>
              </a:lnSpc>
            </a:pPr>
            <a:r>
              <a:rPr lang="en-US" sz="1600" dirty="0">
                <a:solidFill>
                  <a:srgbClr val="002060"/>
                </a:solidFill>
                <a:latin typeface="Century Gothic" pitchFamily="34" charset="0"/>
              </a:rPr>
              <a:t>Methane: This is a colourless, odourless and flammable gas with a density lighter than air, typically making up 50 – 60% of the landfill gas. </a:t>
            </a:r>
          </a:p>
          <a:p>
            <a:pPr algn="just">
              <a:lnSpc>
                <a:spcPct val="200000"/>
              </a:lnSpc>
            </a:pPr>
            <a:r>
              <a:rPr lang="en-US" sz="1600" dirty="0">
                <a:solidFill>
                  <a:srgbClr val="002060"/>
                </a:solidFill>
                <a:latin typeface="Century Gothic" pitchFamily="34" charset="0"/>
              </a:rPr>
              <a:t>Carbon dioxide: This is a colourless, odourless and non-inflammable gas that is denser than air, typically accounting for 30 – 40%. </a:t>
            </a:r>
          </a:p>
          <a:p>
            <a:pPr algn="just">
              <a:lnSpc>
                <a:spcPct val="200000"/>
              </a:lnSpc>
            </a:pPr>
            <a:r>
              <a:rPr lang="en-US" sz="1600" dirty="0">
                <a:solidFill>
                  <a:srgbClr val="002060"/>
                </a:solidFill>
                <a:latin typeface="Century Gothic" pitchFamily="34" charset="0"/>
              </a:rPr>
              <a:t>Oxygen: The flammability of methane depends on the percentage of oxygen. It is, therefore, important to control oxygen levels, where gas abstraction is undertaken. </a:t>
            </a:r>
          </a:p>
          <a:p>
            <a:pPr algn="just">
              <a:lnSpc>
                <a:spcPct val="200000"/>
              </a:lnSpc>
            </a:pPr>
            <a:r>
              <a:rPr lang="en-US" sz="1600" dirty="0">
                <a:solidFill>
                  <a:srgbClr val="002060"/>
                </a:solidFill>
                <a:latin typeface="Century Gothic" pitchFamily="34" charset="0"/>
              </a:rPr>
              <a:t>Nitrogen: This is essentially inert and will have little effect, except to modify the explosive range of methane.</a:t>
            </a:r>
            <a:endParaRPr lang="en-IN" sz="1600" dirty="0">
              <a:solidFill>
                <a:srgbClr val="002060"/>
              </a:solidFill>
              <a:latin typeface="Century Gothic" pitchFamily="34" charset="0"/>
            </a:endParaRPr>
          </a:p>
        </p:txBody>
      </p:sp>
    </p:spTree>
    <p:extLst>
      <p:ext uri="{BB962C8B-B14F-4D97-AF65-F5344CB8AC3E}">
        <p14:creationId xmlns:p14="http://schemas.microsoft.com/office/powerpoint/2010/main" val="3525494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030F-55C9-41BD-A7B3-D3F08C445F0B}"/>
              </a:ext>
            </a:extLst>
          </p:cNvPr>
          <p:cNvSpPr>
            <a:spLocks noGrp="1"/>
          </p:cNvSpPr>
          <p:nvPr>
            <p:ph type="title"/>
          </p:nvPr>
        </p:nvSpPr>
        <p:spPr>
          <a:xfrm>
            <a:off x="457200" y="0"/>
            <a:ext cx="8229600" cy="1143000"/>
          </a:xfrm>
        </p:spPr>
        <p:txBody>
          <a:bodyPr>
            <a:normAutofit/>
          </a:bodyPr>
          <a:lstStyle/>
          <a:p>
            <a:r>
              <a:rPr lang="en-US" sz="3400" dirty="0">
                <a:effectLst>
                  <a:outerShdw blurRad="38100" dist="38100" dir="2700000" algn="tl">
                    <a:srgbClr val="000000">
                      <a:alpha val="43137"/>
                    </a:srgbClr>
                  </a:outerShdw>
                </a:effectLst>
                <a:cs typeface="Times New Roman" panose="02020603050405020304" pitchFamily="18" charset="0"/>
              </a:rPr>
              <a:t>HAZARDS OF LANDFILL GASES</a:t>
            </a:r>
            <a:endParaRPr lang="en-IN" sz="34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93660C35-74C5-4E6C-844D-25104D7092E9}"/>
              </a:ext>
            </a:extLst>
          </p:cNvPr>
          <p:cNvSpPr>
            <a:spLocks noGrp="1"/>
          </p:cNvSpPr>
          <p:nvPr>
            <p:ph idx="1"/>
          </p:nvPr>
        </p:nvSpPr>
        <p:spPr>
          <a:xfrm>
            <a:off x="0" y="1142984"/>
            <a:ext cx="9001156" cy="5429288"/>
          </a:xfrm>
        </p:spPr>
        <p:txBody>
          <a:bodyPr>
            <a:noAutofit/>
          </a:bodyPr>
          <a:lstStyle/>
          <a:p>
            <a:pPr algn="just">
              <a:lnSpc>
                <a:spcPct val="200000"/>
              </a:lnSpc>
            </a:pPr>
            <a:r>
              <a:rPr lang="en-US" sz="1800" dirty="0">
                <a:solidFill>
                  <a:srgbClr val="002060"/>
                </a:solidFill>
                <a:latin typeface="Century Gothic" pitchFamily="34" charset="0"/>
              </a:rPr>
              <a:t>Landfill gas consists of a mixture of flammable, asphyxiating and noxious gases and may be hazardous to health and safety, and hence the need for precautions. Some of the major hazards are listed below: </a:t>
            </a:r>
          </a:p>
          <a:p>
            <a:pPr algn="just">
              <a:lnSpc>
                <a:spcPct val="200000"/>
              </a:lnSpc>
            </a:pPr>
            <a:r>
              <a:rPr lang="en-US" sz="1800" dirty="0">
                <a:solidFill>
                  <a:srgbClr val="002060"/>
                </a:solidFill>
                <a:latin typeface="Century Gothic" pitchFamily="34" charset="0"/>
              </a:rPr>
              <a:t>Explosion and fire: Methane is flammable in air within the range of 5 – 15% by volume, while hydrogen is flammable within the range of 4.1 – 7.5% (in the presence of oxygen) and potentially explosive. Fire, occurring within the waste, can be difficult to extinguish and can lead to unpredictable and uncontrolled subsidence as well as production of smoke and toxic fumes. </a:t>
            </a:r>
          </a:p>
        </p:txBody>
      </p:sp>
    </p:spTree>
    <p:extLst>
      <p:ext uri="{BB962C8B-B14F-4D97-AF65-F5344CB8AC3E}">
        <p14:creationId xmlns:p14="http://schemas.microsoft.com/office/powerpoint/2010/main" val="1783766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3924B-38E9-415B-8964-E775A943DCCF}"/>
              </a:ext>
            </a:extLst>
          </p:cNvPr>
          <p:cNvSpPr>
            <a:spLocks noGrp="1"/>
          </p:cNvSpPr>
          <p:nvPr>
            <p:ph idx="1"/>
          </p:nvPr>
        </p:nvSpPr>
        <p:spPr>
          <a:xfrm>
            <a:off x="214282" y="1214422"/>
            <a:ext cx="8786874" cy="5357850"/>
          </a:xfrm>
        </p:spPr>
        <p:txBody>
          <a:bodyPr>
            <a:noAutofit/>
          </a:bodyPr>
          <a:lstStyle/>
          <a:p>
            <a:pPr algn="just"/>
            <a:r>
              <a:rPr lang="en-US" sz="1800" dirty="0">
                <a:solidFill>
                  <a:srgbClr val="C00000"/>
                </a:solidFill>
                <a:latin typeface="Century Gothic" pitchFamily="34" charset="0"/>
              </a:rPr>
              <a:t>TRACE COMPONENTS</a:t>
            </a:r>
            <a:r>
              <a:rPr lang="en-US" sz="1800" dirty="0">
                <a:solidFill>
                  <a:srgbClr val="002060"/>
                </a:solidFill>
                <a:latin typeface="Century Gothic" pitchFamily="34" charset="0"/>
              </a:rPr>
              <a:t>: These comprise mostly alkanes and alkenes, and their oxidation products such as aldehydes, alcohols and esters. Many of them are recognized as toxicants, when present in air at concentrations above occupational exposure standards.</a:t>
            </a:r>
          </a:p>
          <a:p>
            <a:pPr algn="just"/>
            <a:r>
              <a:rPr lang="en-US" sz="1800" dirty="0">
                <a:solidFill>
                  <a:srgbClr val="C00000"/>
                </a:solidFill>
                <a:latin typeface="Century Gothic" pitchFamily="34" charset="0"/>
              </a:rPr>
              <a:t>GLOBAL WARMING</a:t>
            </a:r>
            <a:r>
              <a:rPr lang="en-US" sz="1800" dirty="0">
                <a:solidFill>
                  <a:srgbClr val="002060"/>
                </a:solidFill>
                <a:latin typeface="Century Gothic" pitchFamily="34" charset="0"/>
              </a:rPr>
              <a:t>: Known also as greenhouse effect, it is the warming of the earth’s atmosphere by the accumulation of gases (methane, carbon dioxide and chlorofluorocarbons) that absorbs reflected solar radiation.</a:t>
            </a:r>
          </a:p>
          <a:p>
            <a:pPr algn="just"/>
            <a:r>
              <a:rPr lang="en-US" sz="1800" dirty="0">
                <a:solidFill>
                  <a:srgbClr val="C00000"/>
                </a:solidFill>
                <a:latin typeface="Century Gothic" pitchFamily="34" charset="0"/>
              </a:rPr>
              <a:t>MIGRATION</a:t>
            </a:r>
            <a:r>
              <a:rPr lang="en-US" sz="1800" dirty="0">
                <a:solidFill>
                  <a:srgbClr val="002060"/>
                </a:solidFill>
                <a:latin typeface="Century Gothic" pitchFamily="34" charset="0"/>
              </a:rPr>
              <a:t>: During landfill development, most of the gas produced is vented to the atmosphere, provided the permeable intermediate cover has been used. While biological and chemical processes affect gas composition through methane oxidation, which converts methane to carbon dioxide, physical factors affect gas migration.</a:t>
            </a:r>
            <a:endParaRPr lang="en-IN" sz="1800" dirty="0">
              <a:solidFill>
                <a:srgbClr val="002060"/>
              </a:solidFill>
              <a:latin typeface="Century Gothic" pitchFamily="34" charset="0"/>
            </a:endParaRPr>
          </a:p>
          <a:p>
            <a:pPr algn="just"/>
            <a:endParaRPr lang="en-IN" sz="1800" dirty="0"/>
          </a:p>
        </p:txBody>
      </p:sp>
      <p:sp>
        <p:nvSpPr>
          <p:cNvPr id="4" name="Rectangle 3"/>
          <p:cNvSpPr/>
          <p:nvPr/>
        </p:nvSpPr>
        <p:spPr>
          <a:xfrm>
            <a:off x="2214546" y="285728"/>
            <a:ext cx="5251309" cy="584775"/>
          </a:xfrm>
          <a:prstGeom prst="rect">
            <a:avLst/>
          </a:prstGeom>
        </p:spPr>
        <p:txBody>
          <a:bodyPr wrap="none">
            <a:spAutoFit/>
          </a:bodyPr>
          <a:lstStyle/>
          <a:p>
            <a:r>
              <a:rPr lang="en-US" sz="3200" b="1" dirty="0">
                <a:effectLst>
                  <a:outerShdw blurRad="38100" dist="38100" dir="2700000" algn="tl">
                    <a:srgbClr val="000000">
                      <a:alpha val="43137"/>
                    </a:srgbClr>
                  </a:outerShdw>
                </a:effectLst>
                <a:cs typeface="Times New Roman" panose="02020603050405020304" pitchFamily="18" charset="0"/>
              </a:rPr>
              <a:t>HAZARDS OF LANDFILL GASES</a:t>
            </a:r>
            <a:endParaRPr lang="en-IN" sz="3200" b="1" dirty="0"/>
          </a:p>
        </p:txBody>
      </p:sp>
    </p:spTree>
    <p:extLst>
      <p:ext uri="{BB962C8B-B14F-4D97-AF65-F5344CB8AC3E}">
        <p14:creationId xmlns:p14="http://schemas.microsoft.com/office/powerpoint/2010/main" val="988043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13A7-5053-4B95-BC62-73F851FD9C0E}"/>
              </a:ext>
            </a:extLst>
          </p:cNvPr>
          <p:cNvSpPr>
            <a:spLocks noGrp="1"/>
          </p:cNvSpPr>
          <p:nvPr>
            <p:ph type="title"/>
          </p:nvPr>
        </p:nvSpPr>
        <p:spPr>
          <a:xfrm>
            <a:off x="429703" y="18024"/>
            <a:ext cx="8686800" cy="1143000"/>
          </a:xfrm>
        </p:spPr>
        <p:txBody>
          <a:bodyPr>
            <a:normAutofit/>
          </a:bodyPr>
          <a:lstStyle/>
          <a:p>
            <a:r>
              <a:rPr lang="en-US" sz="3400" dirty="0">
                <a:effectLst>
                  <a:outerShdw blurRad="38100" dist="38100" dir="2700000" algn="tl">
                    <a:srgbClr val="000000">
                      <a:alpha val="43137"/>
                    </a:srgbClr>
                  </a:outerShdw>
                </a:effectLst>
                <a:cs typeface="Times New Roman" panose="02020603050405020304" pitchFamily="18" charset="0"/>
              </a:rPr>
              <a:t>CONTROL OF LANDFILL GAS EMISSION</a:t>
            </a:r>
            <a:endParaRPr lang="en-IN" sz="34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4810F4C8-1A60-42F5-A2A6-589CA92DF621}"/>
              </a:ext>
            </a:extLst>
          </p:cNvPr>
          <p:cNvSpPr>
            <a:spLocks noGrp="1"/>
          </p:cNvSpPr>
          <p:nvPr>
            <p:ph idx="1"/>
          </p:nvPr>
        </p:nvSpPr>
        <p:spPr>
          <a:xfrm>
            <a:off x="214282" y="1142984"/>
            <a:ext cx="8786874" cy="5429288"/>
          </a:xfrm>
        </p:spPr>
        <p:txBody>
          <a:bodyPr>
            <a:normAutofit/>
          </a:bodyPr>
          <a:lstStyle/>
          <a:p>
            <a:pPr algn="just">
              <a:lnSpc>
                <a:spcPct val="200000"/>
              </a:lnSpc>
            </a:pPr>
            <a:r>
              <a:rPr lang="en-US" sz="1800" dirty="0">
                <a:solidFill>
                  <a:srgbClr val="002060"/>
                </a:solidFill>
                <a:latin typeface="Century Gothic" pitchFamily="34" charset="0"/>
              </a:rPr>
              <a:t>To control gas emission, it is necessary to control the following: </a:t>
            </a:r>
          </a:p>
          <a:p>
            <a:pPr algn="just">
              <a:lnSpc>
                <a:spcPct val="200000"/>
              </a:lnSpc>
            </a:pPr>
            <a:r>
              <a:rPr lang="en-US" sz="1800" dirty="0">
                <a:solidFill>
                  <a:srgbClr val="C00000"/>
                </a:solidFill>
                <a:latin typeface="Century Gothic" pitchFamily="34" charset="0"/>
              </a:rPr>
              <a:t>Waste inputs </a:t>
            </a:r>
            <a:r>
              <a:rPr lang="en-US" sz="1800" dirty="0">
                <a:solidFill>
                  <a:srgbClr val="002060"/>
                </a:solidFill>
                <a:latin typeface="Century Gothic" pitchFamily="34" charset="0"/>
              </a:rPr>
              <a:t>(i.e., restrict the amount of organic waste). </a:t>
            </a:r>
          </a:p>
          <a:p>
            <a:pPr algn="just">
              <a:lnSpc>
                <a:spcPct val="200000"/>
              </a:lnSpc>
            </a:pPr>
            <a:r>
              <a:rPr lang="en-US" sz="1800" dirty="0">
                <a:solidFill>
                  <a:srgbClr val="C00000"/>
                </a:solidFill>
                <a:latin typeface="Century Gothic" pitchFamily="34" charset="0"/>
              </a:rPr>
              <a:t>Processes within the waste </a:t>
            </a:r>
            <a:r>
              <a:rPr lang="en-US" sz="1800" dirty="0">
                <a:solidFill>
                  <a:srgbClr val="002060"/>
                </a:solidFill>
                <a:latin typeface="Century Gothic" pitchFamily="34" charset="0"/>
              </a:rPr>
              <a:t>(i.e., minimize moisture content to limit gas production). </a:t>
            </a:r>
          </a:p>
          <a:p>
            <a:pPr algn="just">
              <a:lnSpc>
                <a:spcPct val="200000"/>
              </a:lnSpc>
            </a:pPr>
            <a:r>
              <a:rPr lang="en-US" sz="1800" dirty="0">
                <a:solidFill>
                  <a:srgbClr val="C00000"/>
                </a:solidFill>
                <a:latin typeface="Century Gothic" pitchFamily="34" charset="0"/>
              </a:rPr>
              <a:t>Migration process </a:t>
            </a:r>
            <a:r>
              <a:rPr lang="en-US" sz="1800" dirty="0">
                <a:solidFill>
                  <a:srgbClr val="002060"/>
                </a:solidFill>
                <a:latin typeface="Century Gothic" pitchFamily="34" charset="0"/>
              </a:rPr>
              <a:t>(i.e., provide physical barriers or vents to remove the gas from the site and reduce gas pressure). Since gas migration cannot be easily prevented, removal is often the preferred option. This is done by </a:t>
            </a:r>
            <a:r>
              <a:rPr lang="en-US" sz="1800" dirty="0">
                <a:solidFill>
                  <a:srgbClr val="C00000"/>
                </a:solidFill>
                <a:latin typeface="Century Gothic" pitchFamily="34" charset="0"/>
              </a:rPr>
              <a:t>using vents </a:t>
            </a:r>
            <a:r>
              <a:rPr lang="en-US" sz="1800" dirty="0">
                <a:solidFill>
                  <a:srgbClr val="002060"/>
                </a:solidFill>
                <a:latin typeface="Century Gothic" pitchFamily="34" charset="0"/>
              </a:rPr>
              <a:t>(extraction wells) within the waste or stone filled vents, which are often placed around the periphery of the landfill site.</a:t>
            </a:r>
            <a:endParaRPr lang="en-IN" sz="1800" dirty="0">
              <a:solidFill>
                <a:srgbClr val="002060"/>
              </a:solidFill>
              <a:latin typeface="Century Gothic" pitchFamily="34" charset="0"/>
            </a:endParaRPr>
          </a:p>
        </p:txBody>
      </p:sp>
    </p:spTree>
    <p:extLst>
      <p:ext uri="{BB962C8B-B14F-4D97-AF65-F5344CB8AC3E}">
        <p14:creationId xmlns:p14="http://schemas.microsoft.com/office/powerpoint/2010/main" val="749460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DF28-B968-405C-B4ED-520595626930}"/>
              </a:ext>
            </a:extLst>
          </p:cNvPr>
          <p:cNvSpPr>
            <a:spLocks noGrp="1"/>
          </p:cNvSpPr>
          <p:nvPr>
            <p:ph type="title"/>
          </p:nvPr>
        </p:nvSpPr>
        <p:spPr>
          <a:xfrm>
            <a:off x="457199" y="5009"/>
            <a:ext cx="8229600" cy="1143000"/>
          </a:xfrm>
        </p:spPr>
        <p:txBody>
          <a:bodyPr>
            <a:normAutofit/>
          </a:bodyPr>
          <a:lstStyle/>
          <a:p>
            <a:r>
              <a:rPr lang="en-US" sz="3200" dirty="0">
                <a:effectLst>
                  <a:outerShdw blurRad="38100" dist="38100" dir="2700000" algn="tl">
                    <a:srgbClr val="000000">
                      <a:alpha val="43137"/>
                    </a:srgbClr>
                  </a:outerShdw>
                </a:effectLst>
                <a:cs typeface="Times New Roman" panose="02020603050405020304" pitchFamily="18" charset="0"/>
              </a:rPr>
              <a:t>EFFECTIVE LANDFILLING</a:t>
            </a:r>
            <a:endParaRPr lang="en-IN" sz="3200" dirty="0">
              <a:effectLst>
                <a:outerShdw blurRad="38100" dist="38100" dir="2700000" algn="tl">
                  <a:srgbClr val="000000">
                    <a:alpha val="43137"/>
                  </a:srgbClr>
                </a:outerShdw>
              </a:effectLst>
              <a:cs typeface="Times New Roman" panose="02020603050405020304" pitchFamily="18" charset="0"/>
            </a:endParaRPr>
          </a:p>
        </p:txBody>
      </p:sp>
      <p:pic>
        <p:nvPicPr>
          <p:cNvPr id="5" name="Content Placeholder 4">
            <a:extLst>
              <a:ext uri="{FF2B5EF4-FFF2-40B4-BE49-F238E27FC236}">
                <a16:creationId xmlns:a16="http://schemas.microsoft.com/office/drawing/2014/main" id="{8BE3BCD4-D8F5-4C67-8933-88F0FF1B2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910" y="1600200"/>
            <a:ext cx="7892179" cy="4525963"/>
          </a:xfrm>
        </p:spPr>
      </p:pic>
    </p:spTree>
    <p:extLst>
      <p:ext uri="{BB962C8B-B14F-4D97-AF65-F5344CB8AC3E}">
        <p14:creationId xmlns:p14="http://schemas.microsoft.com/office/powerpoint/2010/main" val="1837661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B8C6-C69E-4338-9210-BD191695F5F1}"/>
              </a:ext>
            </a:extLst>
          </p:cNvPr>
          <p:cNvSpPr>
            <a:spLocks noGrp="1"/>
          </p:cNvSpPr>
          <p:nvPr>
            <p:ph type="title"/>
          </p:nvPr>
        </p:nvSpPr>
        <p:spPr>
          <a:xfrm>
            <a:off x="-28354" y="249461"/>
            <a:ext cx="9577064" cy="1143000"/>
          </a:xfrm>
        </p:spPr>
        <p:txBody>
          <a:bodyPr>
            <a:noAutofit/>
          </a:bodyPr>
          <a:lstStyle/>
          <a:p>
            <a:r>
              <a:rPr lang="en-US" sz="3200" i="0" u="none" strike="noStrike" baseline="0" dirty="0">
                <a:effectLst>
                  <a:outerShdw blurRad="38100" dist="38100" dir="2700000" algn="tl">
                    <a:srgbClr val="000000">
                      <a:alpha val="43137"/>
                    </a:srgbClr>
                  </a:outerShdw>
                </a:effectLst>
                <a:cs typeface="Times New Roman" panose="02020603050405020304" pitchFamily="18" charset="0"/>
              </a:rPr>
              <a:t>INTEGRATED WASTE MANAGEMENT (IWM)</a:t>
            </a:r>
            <a:br>
              <a:rPr lang="en-US" sz="3200" i="0" u="none" strike="noStrike" baseline="0" dirty="0">
                <a:effectLst>
                  <a:outerShdw blurRad="38100" dist="38100" dir="2700000" algn="tl">
                    <a:srgbClr val="000000">
                      <a:alpha val="43137"/>
                    </a:srgbClr>
                  </a:outerShdw>
                </a:effectLst>
                <a:cs typeface="Times New Roman" panose="02020603050405020304" pitchFamily="18" charset="0"/>
              </a:rPr>
            </a:br>
            <a:endParaRPr lang="en-IN" sz="32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36D59B2A-FF35-401A-B52D-CB81AA4EAE52}"/>
              </a:ext>
            </a:extLst>
          </p:cNvPr>
          <p:cNvSpPr>
            <a:spLocks noGrp="1"/>
          </p:cNvSpPr>
          <p:nvPr>
            <p:ph idx="1"/>
          </p:nvPr>
        </p:nvSpPr>
        <p:spPr>
          <a:xfrm>
            <a:off x="214282" y="1142984"/>
            <a:ext cx="8822214" cy="5454368"/>
          </a:xfrm>
        </p:spPr>
        <p:txBody>
          <a:bodyPr>
            <a:normAutofit fontScale="85000" lnSpcReduction="10000"/>
          </a:bodyPr>
          <a:lstStyle/>
          <a:p>
            <a:pPr algn="just">
              <a:lnSpc>
                <a:spcPct val="160000"/>
              </a:lnSpc>
            </a:pPr>
            <a:r>
              <a:rPr lang="en-US" sz="1800" i="0" u="none" strike="noStrike" baseline="0" dirty="0">
                <a:solidFill>
                  <a:srgbClr val="002060"/>
                </a:solidFill>
                <a:latin typeface="Century Gothic" pitchFamily="34" charset="0"/>
              </a:rPr>
              <a:t>Basic idea of ISWM is to segregate wet and dry waste at source. </a:t>
            </a:r>
          </a:p>
          <a:p>
            <a:pPr algn="just">
              <a:lnSpc>
                <a:spcPct val="160000"/>
              </a:lnSpc>
            </a:pPr>
            <a:r>
              <a:rPr lang="en-US" sz="1800" i="0" u="none" strike="noStrike" baseline="0" dirty="0">
                <a:solidFill>
                  <a:srgbClr val="002060"/>
                </a:solidFill>
                <a:latin typeface="Century Gothic" pitchFamily="34" charset="0"/>
              </a:rPr>
              <a:t>Have separators in transport vehicles and track where the waste is being disposed off through GPS in vehicles. </a:t>
            </a:r>
          </a:p>
          <a:p>
            <a:pPr algn="just">
              <a:lnSpc>
                <a:spcPct val="160000"/>
              </a:lnSpc>
            </a:pPr>
            <a:r>
              <a:rPr lang="en-US" sz="1800" i="0" u="none" strike="noStrike" baseline="0" dirty="0">
                <a:solidFill>
                  <a:srgbClr val="002060"/>
                </a:solidFill>
                <a:latin typeface="Century Gothic" pitchFamily="34" charset="0"/>
              </a:rPr>
              <a:t>Analyze suitable site locations for landfill. </a:t>
            </a:r>
          </a:p>
          <a:p>
            <a:pPr algn="just">
              <a:lnSpc>
                <a:spcPct val="160000"/>
              </a:lnSpc>
            </a:pPr>
            <a:r>
              <a:rPr lang="en-US" sz="1800" i="0" u="none" strike="noStrike" baseline="0" dirty="0">
                <a:solidFill>
                  <a:srgbClr val="002060"/>
                </a:solidFill>
                <a:latin typeface="Century Gothic" pitchFamily="34" charset="0"/>
              </a:rPr>
              <a:t>By following segregation and tracking any city can be made clean and hygiene. </a:t>
            </a:r>
          </a:p>
          <a:p>
            <a:pPr algn="just">
              <a:lnSpc>
                <a:spcPct val="160000"/>
              </a:lnSpc>
            </a:pPr>
            <a:r>
              <a:rPr lang="en-US" sz="1800" i="0" u="none" strike="noStrike" baseline="0" dirty="0">
                <a:solidFill>
                  <a:srgbClr val="002060"/>
                </a:solidFill>
                <a:latin typeface="Century Gothic" pitchFamily="34" charset="0"/>
              </a:rPr>
              <a:t>Garbage bins can be removed through this process. </a:t>
            </a:r>
          </a:p>
          <a:p>
            <a:pPr algn="just">
              <a:lnSpc>
                <a:spcPct val="160000"/>
              </a:lnSpc>
            </a:pPr>
            <a:r>
              <a:rPr lang="en-US" sz="1800" i="0" u="none" strike="noStrike" baseline="0" dirty="0">
                <a:solidFill>
                  <a:srgbClr val="002060"/>
                </a:solidFill>
                <a:latin typeface="Century Gothic" pitchFamily="34" charset="0"/>
              </a:rPr>
              <a:t>Health and safety have been, and still remain, the major concerns in waste management, and, therefore, waste must be managed in such a way as to minimize risks to human health.</a:t>
            </a:r>
          </a:p>
          <a:p>
            <a:pPr algn="just">
              <a:lnSpc>
                <a:spcPct val="160000"/>
              </a:lnSpc>
            </a:pPr>
            <a:r>
              <a:rPr lang="en-US" sz="1800" i="0" u="none" strike="noStrike" baseline="0" dirty="0">
                <a:solidFill>
                  <a:srgbClr val="002060"/>
                </a:solidFill>
                <a:latin typeface="Century Gothic" pitchFamily="34" charset="0"/>
              </a:rPr>
              <a:t> Today, the society demands a waste management system that is not only safe but also environmentally and economically sustainable.</a:t>
            </a:r>
          </a:p>
          <a:p>
            <a:pPr algn="just">
              <a:lnSpc>
                <a:spcPct val="160000"/>
              </a:lnSpc>
            </a:pPr>
            <a:r>
              <a:rPr lang="en-US" sz="1800" i="0" u="none" strike="noStrike" baseline="0" dirty="0">
                <a:solidFill>
                  <a:srgbClr val="002060"/>
                </a:solidFill>
                <a:latin typeface="Century Gothic" pitchFamily="34" charset="0"/>
              </a:rPr>
              <a:t> Note that sustainability refers to development that addresses the needs of the present generation without jeopardizing the ability of future generations to meet their own needs.</a:t>
            </a:r>
            <a:endParaRPr lang="en-IN" sz="1800" i="0" u="none" strike="noStrike" baseline="0" dirty="0">
              <a:solidFill>
                <a:srgbClr val="002060"/>
              </a:solidFill>
              <a:latin typeface="Century Gothic" pitchFamily="34" charset="0"/>
            </a:endParaRPr>
          </a:p>
        </p:txBody>
      </p:sp>
    </p:spTree>
    <p:extLst>
      <p:ext uri="{BB962C8B-B14F-4D97-AF65-F5344CB8AC3E}">
        <p14:creationId xmlns:p14="http://schemas.microsoft.com/office/powerpoint/2010/main" val="1360550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7F75E-AEBB-479B-8E0E-7411C140BF0F}"/>
              </a:ext>
            </a:extLst>
          </p:cNvPr>
          <p:cNvSpPr>
            <a:spLocks noGrp="1"/>
          </p:cNvSpPr>
          <p:nvPr>
            <p:ph type="title"/>
          </p:nvPr>
        </p:nvSpPr>
        <p:spPr>
          <a:xfrm>
            <a:off x="228600" y="160337"/>
            <a:ext cx="8686800" cy="1143000"/>
          </a:xfrm>
        </p:spPr>
        <p:txBody>
          <a:bodyPr>
            <a:noAutofit/>
          </a:bodyPr>
          <a:lstStyle/>
          <a:p>
            <a:r>
              <a:rPr lang="en-US" sz="3200" i="0" u="none" strike="noStrike" baseline="0" dirty="0">
                <a:effectLst>
                  <a:outerShdw blurRad="38100" dist="38100" dir="2700000" algn="tl">
                    <a:srgbClr val="000000">
                      <a:alpha val="43137"/>
                    </a:srgbClr>
                  </a:outerShdw>
                </a:effectLst>
                <a:cs typeface="Times New Roman" panose="02020603050405020304" pitchFamily="18" charset="0"/>
              </a:rPr>
              <a:t>PUBLIC EDUCATION AND INVOLVEMENT</a:t>
            </a:r>
            <a:b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C7E577-914C-4B6B-9250-B005E8234B3F}"/>
              </a:ext>
            </a:extLst>
          </p:cNvPr>
          <p:cNvSpPr>
            <a:spLocks noGrp="1"/>
          </p:cNvSpPr>
          <p:nvPr>
            <p:ph idx="1"/>
          </p:nvPr>
        </p:nvSpPr>
        <p:spPr>
          <a:xfrm>
            <a:off x="214282" y="1071546"/>
            <a:ext cx="8786874" cy="5572164"/>
          </a:xfrm>
        </p:spPr>
        <p:txBody>
          <a:bodyPr>
            <a:noAutofit/>
          </a:bodyPr>
          <a:lstStyle/>
          <a:p>
            <a:pPr algn="just">
              <a:lnSpc>
                <a:spcPct val="200000"/>
              </a:lnSpc>
            </a:pPr>
            <a:r>
              <a:rPr lang="en-US" sz="1800" i="0" u="none" strike="noStrike" baseline="0" dirty="0">
                <a:solidFill>
                  <a:srgbClr val="002060"/>
                </a:solidFill>
                <a:latin typeface="Century Gothic" pitchFamily="34" charset="0"/>
              </a:rPr>
              <a:t>Developing integrated solutions for waste management problems requires public involvement. </a:t>
            </a:r>
          </a:p>
          <a:p>
            <a:pPr algn="just">
              <a:lnSpc>
                <a:spcPct val="200000"/>
              </a:lnSpc>
            </a:pPr>
            <a:r>
              <a:rPr lang="en-US" sz="1800" i="0" u="none" strike="noStrike" baseline="0" dirty="0">
                <a:solidFill>
                  <a:srgbClr val="002060"/>
                </a:solidFill>
                <a:latin typeface="Century Gothic" pitchFamily="34" charset="0"/>
              </a:rPr>
              <a:t>To operate a waste management programme economically and efficiently, significant cooperation is expected from waste generators, regardless of the strategies chosen – buying products in bulk, separating recyclables from non-recyclables, dropping off garden trimmings at a compost site, removing batteries from materials sent to a waste-to-energy facility, or using designated containers for collecting materials. </a:t>
            </a:r>
          </a:p>
          <a:p>
            <a:pPr algn="just">
              <a:lnSpc>
                <a:spcPct val="200000"/>
              </a:lnSpc>
            </a:pPr>
            <a:r>
              <a:rPr lang="en-US" sz="1800" i="0" u="none" strike="noStrike" baseline="0" dirty="0">
                <a:solidFill>
                  <a:srgbClr val="002060"/>
                </a:solidFill>
                <a:latin typeface="Century Gothic" pitchFamily="34" charset="0"/>
              </a:rPr>
              <a:t>To sustain a long-term programme support, the public needs to know clearly the purpose and necessity of desired behaviours.</a:t>
            </a:r>
          </a:p>
        </p:txBody>
      </p:sp>
    </p:spTree>
    <p:extLst>
      <p:ext uri="{BB962C8B-B14F-4D97-AF65-F5344CB8AC3E}">
        <p14:creationId xmlns:p14="http://schemas.microsoft.com/office/powerpoint/2010/main" val="1939075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4FC0E-60C5-4AD2-8927-7D845825D2A5}"/>
              </a:ext>
            </a:extLst>
          </p:cNvPr>
          <p:cNvSpPr>
            <a:spLocks noGrp="1"/>
          </p:cNvSpPr>
          <p:nvPr>
            <p:ph idx="1"/>
          </p:nvPr>
        </p:nvSpPr>
        <p:spPr>
          <a:xfrm>
            <a:off x="214282" y="1142984"/>
            <a:ext cx="8715436" cy="5500726"/>
          </a:xfrm>
        </p:spPr>
        <p:txBody>
          <a:bodyPr>
            <a:normAutofit fontScale="62500" lnSpcReduction="20000"/>
          </a:bodyPr>
          <a:lstStyle/>
          <a:p>
            <a:pPr algn="just">
              <a:lnSpc>
                <a:spcPct val="170000"/>
              </a:lnSpc>
            </a:pPr>
            <a:r>
              <a:rPr lang="en-US" sz="2800" dirty="0">
                <a:solidFill>
                  <a:srgbClr val="002060"/>
                </a:solidFill>
                <a:latin typeface="Century Gothic" pitchFamily="34" charset="0"/>
              </a:rPr>
              <a:t>Involving people in the waste management requires a significant educational effort by the community. </a:t>
            </a:r>
          </a:p>
          <a:p>
            <a:pPr algn="just">
              <a:lnSpc>
                <a:spcPct val="170000"/>
              </a:lnSpc>
            </a:pPr>
            <a:r>
              <a:rPr lang="en-US" sz="2800" dirty="0">
                <a:solidFill>
                  <a:srgbClr val="002060"/>
                </a:solidFill>
                <a:latin typeface="Century Gothic" pitchFamily="34" charset="0"/>
              </a:rPr>
              <a:t>Ineffective or half-hearted education </a:t>
            </a:r>
            <a:r>
              <a:rPr lang="en-IN" sz="2800" dirty="0">
                <a:solidFill>
                  <a:srgbClr val="002060"/>
                </a:solidFill>
                <a:latin typeface="Century Gothic" pitchFamily="34" charset="0"/>
              </a:rPr>
              <a:t>programmes</a:t>
            </a:r>
            <a:r>
              <a:rPr lang="en-US" sz="2800" dirty="0">
                <a:solidFill>
                  <a:srgbClr val="002060"/>
                </a:solidFill>
                <a:latin typeface="Century Gothic" pitchFamily="34" charset="0"/>
              </a:rPr>
              <a:t> may confuse the public, reduce public confidence or elicit hostility towards the programme. </a:t>
            </a:r>
          </a:p>
          <a:p>
            <a:pPr algn="just">
              <a:lnSpc>
                <a:spcPct val="170000"/>
              </a:lnSpc>
            </a:pPr>
            <a:r>
              <a:rPr lang="en-US" sz="2800" dirty="0">
                <a:solidFill>
                  <a:srgbClr val="002060"/>
                </a:solidFill>
                <a:latin typeface="Century Gothic" pitchFamily="34" charset="0"/>
              </a:rPr>
              <a:t>Successful education programmes must be consistent and ongoing. </a:t>
            </a:r>
          </a:p>
          <a:p>
            <a:pPr algn="just">
              <a:lnSpc>
                <a:spcPct val="170000"/>
              </a:lnSpc>
            </a:pPr>
            <a:r>
              <a:rPr lang="en-US" sz="2800" dirty="0">
                <a:solidFill>
                  <a:srgbClr val="002060"/>
                </a:solidFill>
                <a:latin typeface="Century Gothic" pitchFamily="34" charset="0"/>
              </a:rPr>
              <a:t>Public education stimulates interest in how waste management decisions are made, and when citizens become interested in their community's waste management programmes, they frequently demand to be involved in the decision-making process. </a:t>
            </a:r>
          </a:p>
          <a:p>
            <a:pPr algn="just">
              <a:lnSpc>
                <a:spcPct val="170000"/>
              </a:lnSpc>
            </a:pPr>
            <a:r>
              <a:rPr lang="en-US" sz="2800" dirty="0">
                <a:solidFill>
                  <a:srgbClr val="002060"/>
                </a:solidFill>
                <a:latin typeface="Century Gothic" pitchFamily="34" charset="0"/>
              </a:rPr>
              <a:t>Communities should anticipate such interest and develop procedures for involving the public.</a:t>
            </a:r>
          </a:p>
        </p:txBody>
      </p:sp>
      <p:sp>
        <p:nvSpPr>
          <p:cNvPr id="4" name="Title 1">
            <a:extLst>
              <a:ext uri="{FF2B5EF4-FFF2-40B4-BE49-F238E27FC236}">
                <a16:creationId xmlns:a16="http://schemas.microsoft.com/office/drawing/2014/main" id="{3287F75E-AEBB-479B-8E0E-7411C140BF0F}"/>
              </a:ext>
            </a:extLst>
          </p:cNvPr>
          <p:cNvSpPr>
            <a:spLocks noGrp="1"/>
          </p:cNvSpPr>
          <p:nvPr>
            <p:ph type="title"/>
          </p:nvPr>
        </p:nvSpPr>
        <p:spPr>
          <a:xfrm>
            <a:off x="228600" y="160337"/>
            <a:ext cx="8686800" cy="1143000"/>
          </a:xfrm>
        </p:spPr>
        <p:txBody>
          <a:bodyPr>
            <a:noAutofit/>
          </a:bodyPr>
          <a:lstStyle/>
          <a:p>
            <a:r>
              <a:rPr lang="en-US" sz="3200" i="0" u="none" strike="noStrike" baseline="0" dirty="0">
                <a:effectLst>
                  <a:outerShdw blurRad="38100" dist="38100" dir="2700000" algn="tl">
                    <a:srgbClr val="000000">
                      <a:alpha val="43137"/>
                    </a:srgbClr>
                  </a:outerShdw>
                </a:effectLst>
                <a:cs typeface="Times New Roman" panose="02020603050405020304" pitchFamily="18" charset="0"/>
              </a:rPr>
              <a:t>PUBLIC EDUCATION AND INVOLVEMENT</a:t>
            </a:r>
            <a:br>
              <a:rPr lang="en-US" sz="3200" i="0" u="none" strike="noStrike" baseline="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202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E50B-C1ED-4DFC-B5CB-0F845393F650}"/>
              </a:ext>
            </a:extLst>
          </p:cNvPr>
          <p:cNvSpPr>
            <a:spLocks noGrp="1"/>
          </p:cNvSpPr>
          <p:nvPr>
            <p:ph type="title"/>
          </p:nvPr>
        </p:nvSpPr>
        <p:spPr>
          <a:xfrm>
            <a:off x="-612576" y="0"/>
            <a:ext cx="10513168" cy="1143000"/>
          </a:xfrm>
        </p:spPr>
        <p:txBody>
          <a:bodyPr>
            <a:normAutofit/>
          </a:bodyPr>
          <a:lstStyle/>
          <a:p>
            <a:r>
              <a:rPr lang="en-US" sz="3000" dirty="0">
                <a:effectLst>
                  <a:outerShdw blurRad="38100" dist="38100" dir="2700000" algn="tl">
                    <a:srgbClr val="000000">
                      <a:alpha val="43137"/>
                    </a:srgbClr>
                  </a:outerShdw>
                </a:effectLst>
                <a:cs typeface="Times New Roman" panose="02020603050405020304" pitchFamily="18" charset="0"/>
              </a:rPr>
              <a:t>WASTE DISPOSAL: CASE STUDY – BANGALORE</a:t>
            </a:r>
            <a:endParaRPr lang="en-IN" sz="3000" dirty="0">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8CE53986-E49A-4715-9AF4-67DAD4056549}"/>
              </a:ext>
            </a:extLst>
          </p:cNvPr>
          <p:cNvSpPr>
            <a:spLocks noGrp="1"/>
          </p:cNvSpPr>
          <p:nvPr>
            <p:ph idx="1"/>
          </p:nvPr>
        </p:nvSpPr>
        <p:spPr>
          <a:xfrm>
            <a:off x="285720" y="1214422"/>
            <a:ext cx="8572560" cy="5357850"/>
          </a:xfrm>
        </p:spPr>
        <p:txBody>
          <a:bodyPr>
            <a:normAutofit/>
          </a:bodyPr>
          <a:lstStyle/>
          <a:p>
            <a:pPr algn="just"/>
            <a:r>
              <a:rPr lang="en-US" sz="1800" dirty="0">
                <a:solidFill>
                  <a:srgbClr val="002060"/>
                </a:solidFill>
                <a:latin typeface="Century Gothic" pitchFamily="34" charset="0"/>
              </a:rPr>
              <a:t>About two-thirds of the waste (about 1600 </a:t>
            </a:r>
            <a:r>
              <a:rPr lang="en-US" sz="1800" dirty="0" err="1">
                <a:solidFill>
                  <a:srgbClr val="002060"/>
                </a:solidFill>
                <a:latin typeface="Century Gothic" pitchFamily="34" charset="0"/>
              </a:rPr>
              <a:t>tonnes</a:t>
            </a:r>
            <a:r>
              <a:rPr lang="en-US" sz="1800" dirty="0">
                <a:solidFill>
                  <a:srgbClr val="002060"/>
                </a:solidFill>
                <a:latin typeface="Century Gothic" pitchFamily="34" charset="0"/>
              </a:rPr>
              <a:t>/day) in the Bangalore city is getting dumped in the outskirts of the city. As there are no sanitary landfills in the city for proper dumping of waste, it is merely transported to the outskirts and disposed of in any abandoned open land, usually along public highways. </a:t>
            </a:r>
          </a:p>
          <a:p>
            <a:pPr algn="just"/>
            <a:r>
              <a:rPr lang="en-US" sz="1800" dirty="0">
                <a:solidFill>
                  <a:srgbClr val="002060"/>
                </a:solidFill>
                <a:latin typeface="Century Gothic" pitchFamily="34" charset="0"/>
              </a:rPr>
              <a:t>The Bangalore </a:t>
            </a:r>
            <a:r>
              <a:rPr lang="en-US" sz="1800" dirty="0" err="1">
                <a:solidFill>
                  <a:srgbClr val="002060"/>
                </a:solidFill>
                <a:latin typeface="Century Gothic" pitchFamily="34" charset="0"/>
              </a:rPr>
              <a:t>Mahanagara</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Palike</a:t>
            </a:r>
            <a:r>
              <a:rPr lang="en-US" sz="1800" dirty="0">
                <a:solidFill>
                  <a:srgbClr val="002060"/>
                </a:solidFill>
                <a:latin typeface="Century Gothic" pitchFamily="34" charset="0"/>
              </a:rPr>
              <a:t> (BMP) along with the Karnataka State Pollution Control Board (KSPCB) has, however, identified 9 abandoned quarries around the city for sanitary landfills. </a:t>
            </a:r>
            <a:endParaRPr lang="en-IN" sz="1800" dirty="0">
              <a:solidFill>
                <a:srgbClr val="002060"/>
              </a:solidFill>
              <a:latin typeface="Century Gothic" pitchFamily="34" charset="0"/>
            </a:endParaRPr>
          </a:p>
        </p:txBody>
      </p:sp>
    </p:spTree>
    <p:extLst>
      <p:ext uri="{BB962C8B-B14F-4D97-AF65-F5344CB8AC3E}">
        <p14:creationId xmlns:p14="http://schemas.microsoft.com/office/powerpoint/2010/main" val="139700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85860"/>
            <a:ext cx="8643998" cy="5072098"/>
          </a:xfrm>
        </p:spPr>
        <p:txBody>
          <a:bodyPr>
            <a:normAutofit fontScale="55000" lnSpcReduction="20000"/>
          </a:bodyPr>
          <a:lstStyle/>
          <a:p>
            <a:pPr marL="0" indent="0" algn="just">
              <a:buNone/>
            </a:pPr>
            <a:r>
              <a:rPr lang="en-US" sz="2800" dirty="0">
                <a:solidFill>
                  <a:srgbClr val="C00000"/>
                </a:solidFill>
                <a:latin typeface="Century Gothic" pitchFamily="34" charset="0"/>
              </a:rPr>
              <a:t>SANITARY LANDFILL: </a:t>
            </a:r>
          </a:p>
          <a:p>
            <a:pPr algn="just">
              <a:lnSpc>
                <a:spcPct val="220000"/>
              </a:lnSpc>
            </a:pPr>
            <a:r>
              <a:rPr lang="en-US" sz="2800" dirty="0">
                <a:solidFill>
                  <a:srgbClr val="002060"/>
                </a:solidFill>
                <a:latin typeface="Century Gothic" pitchFamily="34" charset="0"/>
              </a:rPr>
              <a:t>Unlike the non-engineered disposal, sanitary landfill is a fully engineered disposal option in that the selected location or wasteland is carefully engineered in advance before it is pressed into service. </a:t>
            </a:r>
          </a:p>
          <a:p>
            <a:pPr algn="just">
              <a:lnSpc>
                <a:spcPct val="220000"/>
              </a:lnSpc>
            </a:pPr>
            <a:r>
              <a:rPr lang="en-US" sz="2800" dirty="0">
                <a:solidFill>
                  <a:srgbClr val="002060"/>
                </a:solidFill>
                <a:latin typeface="Century Gothic" pitchFamily="34" charset="0"/>
              </a:rPr>
              <a:t>Operators of sanitary landfills can minimize the effects of leachate (i.e., polluted water which flows from a landfill) and gas production through proper site selection, preparation and management. </a:t>
            </a:r>
          </a:p>
          <a:p>
            <a:pPr algn="just">
              <a:lnSpc>
                <a:spcPct val="220000"/>
              </a:lnSpc>
            </a:pPr>
            <a:r>
              <a:rPr lang="en-US" sz="2800" dirty="0">
                <a:solidFill>
                  <a:srgbClr val="002060"/>
                </a:solidFill>
                <a:latin typeface="Century Gothic" pitchFamily="34" charset="0"/>
              </a:rPr>
              <a:t>This particular option of waste disposal is suitable when the land is available at an </a:t>
            </a:r>
            <a:r>
              <a:rPr lang="en-US" sz="2800" dirty="0">
                <a:solidFill>
                  <a:srgbClr val="C00000"/>
                </a:solidFill>
                <a:latin typeface="Century Gothic" pitchFamily="34" charset="0"/>
              </a:rPr>
              <a:t>affordable price, and adequate workforce </a:t>
            </a:r>
            <a:r>
              <a:rPr lang="en-US" sz="2800" dirty="0">
                <a:solidFill>
                  <a:srgbClr val="002060"/>
                </a:solidFill>
                <a:latin typeface="Century Gothic" pitchFamily="34" charset="0"/>
              </a:rPr>
              <a:t>and technical resources are available to operate and manage the site.</a:t>
            </a:r>
          </a:p>
          <a:p>
            <a:endParaRPr lang="en-IN" dirty="0"/>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a:t>DISPOSAL OPTIONS</a:t>
            </a:r>
          </a:p>
        </p:txBody>
      </p:sp>
    </p:spTree>
    <p:extLst>
      <p:ext uri="{BB962C8B-B14F-4D97-AF65-F5344CB8AC3E}">
        <p14:creationId xmlns:p14="http://schemas.microsoft.com/office/powerpoint/2010/main" val="2277345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7694-786A-432E-99D4-BE9DF1BC13D7}"/>
              </a:ext>
            </a:extLst>
          </p:cNvPr>
          <p:cNvSpPr>
            <a:spLocks noGrp="1"/>
          </p:cNvSpPr>
          <p:nvPr>
            <p:ph type="title"/>
          </p:nvPr>
        </p:nvSpPr>
        <p:spPr>
          <a:xfrm>
            <a:off x="71406" y="0"/>
            <a:ext cx="9135835" cy="1143000"/>
          </a:xfrm>
        </p:spPr>
        <p:txBody>
          <a:bodyPr>
            <a:noAutofit/>
          </a:bodyPr>
          <a:lstStyle/>
          <a:p>
            <a:r>
              <a:rPr lang="en-US" sz="2600" dirty="0">
                <a:cs typeface="Times New Roman" panose="02020603050405020304" pitchFamily="18" charset="0"/>
              </a:rPr>
              <a:t>SOLID WASTE DISPOSAL SITES IDENTIFIED BY THE DEPARTMENT OF SWM, BANGALORE MAHANAGARA PALIKE, BANGALORE, 1998</a:t>
            </a:r>
            <a:endParaRPr lang="en-IN" sz="2600" dirty="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E9E9F12-BAF6-480F-8C5D-4058CDF97FEB}"/>
              </a:ext>
            </a:extLst>
          </p:cNvPr>
          <p:cNvGraphicFramePr>
            <a:graphicFrameLocks noGrp="1"/>
          </p:cNvGraphicFramePr>
          <p:nvPr>
            <p:extLst>
              <p:ext uri="{D42A27DB-BD31-4B8C-83A1-F6EECF244321}">
                <p14:modId xmlns:p14="http://schemas.microsoft.com/office/powerpoint/2010/main" val="750331510"/>
              </p:ext>
            </p:extLst>
          </p:nvPr>
        </p:nvGraphicFramePr>
        <p:xfrm>
          <a:off x="1785918" y="1214422"/>
          <a:ext cx="5572165" cy="5000663"/>
        </p:xfrm>
        <a:graphic>
          <a:graphicData uri="http://schemas.openxmlformats.org/drawingml/2006/table">
            <a:tbl>
              <a:tblPr>
                <a:tableStyleId>{BC89EF96-8CEA-46FF-86C4-4CE0E7609802}</a:tableStyleId>
              </a:tblPr>
              <a:tblGrid>
                <a:gridCol w="1170538">
                  <a:extLst>
                    <a:ext uri="{9D8B030D-6E8A-4147-A177-3AD203B41FA5}">
                      <a16:colId xmlns:a16="http://schemas.microsoft.com/office/drawing/2014/main" val="2098135695"/>
                    </a:ext>
                  </a:extLst>
                </a:gridCol>
                <a:gridCol w="2675162">
                  <a:extLst>
                    <a:ext uri="{9D8B030D-6E8A-4147-A177-3AD203B41FA5}">
                      <a16:colId xmlns:a16="http://schemas.microsoft.com/office/drawing/2014/main" val="661538977"/>
                    </a:ext>
                  </a:extLst>
                </a:gridCol>
                <a:gridCol w="1726465">
                  <a:extLst>
                    <a:ext uri="{9D8B030D-6E8A-4147-A177-3AD203B41FA5}">
                      <a16:colId xmlns:a16="http://schemas.microsoft.com/office/drawing/2014/main" val="2220062163"/>
                    </a:ext>
                  </a:extLst>
                </a:gridCol>
              </a:tblGrid>
              <a:tr h="833443">
                <a:tc>
                  <a:txBody>
                    <a:bodyPr/>
                    <a:lstStyle/>
                    <a:p>
                      <a:pPr algn="ctr" fontAlgn="ctr"/>
                      <a:r>
                        <a:rPr lang="en-IN" sz="1800" b="1" u="none" strike="noStrike" dirty="0" err="1">
                          <a:solidFill>
                            <a:srgbClr val="002060"/>
                          </a:solidFill>
                          <a:effectLst/>
                          <a:latin typeface="Century Gothic" pitchFamily="34" charset="0"/>
                        </a:rPr>
                        <a:t>Sl</a:t>
                      </a:r>
                      <a:r>
                        <a:rPr lang="en-IN" sz="1800" b="1" u="none" strike="noStrike" dirty="0">
                          <a:solidFill>
                            <a:srgbClr val="002060"/>
                          </a:solidFill>
                          <a:effectLst/>
                          <a:latin typeface="Century Gothic" pitchFamily="34" charset="0"/>
                        </a:rPr>
                        <a:t> No.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Name of site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Area (acres)</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4179025970"/>
                  </a:ext>
                </a:extLst>
              </a:tr>
              <a:tr h="416722">
                <a:tc>
                  <a:txBody>
                    <a:bodyPr/>
                    <a:lstStyle/>
                    <a:p>
                      <a:pPr algn="ctr" fontAlgn="ctr"/>
                      <a:r>
                        <a:rPr lang="en-IN" sz="1800" b="1" u="none" strike="noStrike" dirty="0">
                          <a:solidFill>
                            <a:srgbClr val="002060"/>
                          </a:solidFill>
                          <a:effectLst/>
                          <a:latin typeface="Century Gothic" pitchFamily="34" charset="0"/>
                        </a:rPr>
                        <a:t>1</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a:solidFill>
                            <a:srgbClr val="002060"/>
                          </a:solidFill>
                          <a:effectLst/>
                          <a:latin typeface="Century Gothic" pitchFamily="34" charset="0"/>
                        </a:rPr>
                        <a:t>B. </a:t>
                      </a:r>
                      <a:r>
                        <a:rPr lang="en-IN" sz="1800" b="1" u="none" strike="noStrike" dirty="0" err="1">
                          <a:solidFill>
                            <a:srgbClr val="002060"/>
                          </a:solidFill>
                          <a:effectLst/>
                          <a:latin typeface="Century Gothic" pitchFamily="34" charset="0"/>
                        </a:rPr>
                        <a:t>Narayanpura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a:solidFill>
                            <a:srgbClr val="002060"/>
                          </a:solidFill>
                          <a:effectLst/>
                          <a:latin typeface="Century Gothic" pitchFamily="34" charset="0"/>
                        </a:rPr>
                        <a:t>10.15</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3070388"/>
                  </a:ext>
                </a:extLst>
              </a:tr>
              <a:tr h="416722">
                <a:tc>
                  <a:txBody>
                    <a:bodyPr/>
                    <a:lstStyle/>
                    <a:p>
                      <a:pPr algn="ctr" fontAlgn="ctr"/>
                      <a:r>
                        <a:rPr lang="en-IN" sz="1800" b="1" u="none" strike="noStrike">
                          <a:solidFill>
                            <a:srgbClr val="002060"/>
                          </a:solidFill>
                          <a:effectLst/>
                          <a:latin typeface="Century Gothic" pitchFamily="34" charset="0"/>
                        </a:rPr>
                        <a:t>2</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Vibuthipura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a:solidFill>
                            <a:srgbClr val="002060"/>
                          </a:solidFill>
                          <a:effectLst/>
                          <a:latin typeface="Century Gothic" pitchFamily="34" charset="0"/>
                        </a:rPr>
                        <a:t>8.01</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440388397"/>
                  </a:ext>
                </a:extLst>
              </a:tr>
              <a:tr h="416722">
                <a:tc>
                  <a:txBody>
                    <a:bodyPr/>
                    <a:lstStyle/>
                    <a:p>
                      <a:pPr algn="ctr" fontAlgn="ctr"/>
                      <a:r>
                        <a:rPr lang="en-IN" sz="1800" b="1" u="none" strike="noStrike">
                          <a:solidFill>
                            <a:srgbClr val="002060"/>
                          </a:solidFill>
                          <a:effectLst/>
                          <a:latin typeface="Century Gothic" pitchFamily="34" charset="0"/>
                        </a:rPr>
                        <a:t>3</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Devanachikkanahalli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6.09</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45930049"/>
                  </a:ext>
                </a:extLst>
              </a:tr>
              <a:tr h="416722">
                <a:tc>
                  <a:txBody>
                    <a:bodyPr/>
                    <a:lstStyle/>
                    <a:p>
                      <a:pPr algn="ctr" fontAlgn="ctr"/>
                      <a:r>
                        <a:rPr lang="en-IN" sz="1800" b="1" u="none" strike="noStrike">
                          <a:solidFill>
                            <a:srgbClr val="002060"/>
                          </a:solidFill>
                          <a:effectLst/>
                          <a:latin typeface="Century Gothic" pitchFamily="34" charset="0"/>
                        </a:rPr>
                        <a:t>4</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Sarakki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510663250"/>
                  </a:ext>
                </a:extLst>
              </a:tr>
              <a:tr h="416722">
                <a:tc>
                  <a:txBody>
                    <a:bodyPr/>
                    <a:lstStyle/>
                    <a:p>
                      <a:pPr algn="ctr" fontAlgn="ctr"/>
                      <a:r>
                        <a:rPr lang="en-IN" sz="1800" b="1" u="none" strike="noStrike">
                          <a:solidFill>
                            <a:srgbClr val="002060"/>
                          </a:solidFill>
                          <a:effectLst/>
                          <a:latin typeface="Century Gothic" pitchFamily="34" charset="0"/>
                        </a:rPr>
                        <a:t>5</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Hongasandra</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4.02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50194464"/>
                  </a:ext>
                </a:extLst>
              </a:tr>
              <a:tr h="416722">
                <a:tc>
                  <a:txBody>
                    <a:bodyPr/>
                    <a:lstStyle/>
                    <a:p>
                      <a:pPr algn="ctr" fontAlgn="ctr"/>
                      <a:r>
                        <a:rPr lang="en-IN" sz="1800" b="1" u="none" strike="noStrike">
                          <a:solidFill>
                            <a:srgbClr val="002060"/>
                          </a:solidFill>
                          <a:effectLst/>
                          <a:latin typeface="Century Gothic" pitchFamily="34" charset="0"/>
                        </a:rPr>
                        <a:t>6</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Lakkasandra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10.04</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08070000"/>
                  </a:ext>
                </a:extLst>
              </a:tr>
              <a:tr h="416722">
                <a:tc>
                  <a:txBody>
                    <a:bodyPr/>
                    <a:lstStyle/>
                    <a:p>
                      <a:pPr algn="ctr" fontAlgn="ctr"/>
                      <a:r>
                        <a:rPr lang="en-IN" sz="1800" b="1" u="none" strike="noStrike">
                          <a:solidFill>
                            <a:srgbClr val="002060"/>
                          </a:solidFill>
                          <a:effectLst/>
                          <a:latin typeface="Century Gothic" pitchFamily="34" charset="0"/>
                        </a:rPr>
                        <a:t>7</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Hennur</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10</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23266315"/>
                  </a:ext>
                </a:extLst>
              </a:tr>
              <a:tr h="416722">
                <a:tc>
                  <a:txBody>
                    <a:bodyPr/>
                    <a:lstStyle/>
                    <a:p>
                      <a:pPr algn="ctr" fontAlgn="ctr"/>
                      <a:r>
                        <a:rPr lang="en-IN" sz="1800" b="1" u="none" strike="noStrike">
                          <a:solidFill>
                            <a:srgbClr val="002060"/>
                          </a:solidFill>
                          <a:effectLst/>
                          <a:latin typeface="Century Gothic" pitchFamily="34" charset="0"/>
                        </a:rPr>
                        <a:t>8</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Kudittally</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0.36</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850968738"/>
                  </a:ext>
                </a:extLst>
              </a:tr>
              <a:tr h="416722">
                <a:tc>
                  <a:txBody>
                    <a:bodyPr/>
                    <a:lstStyle/>
                    <a:p>
                      <a:pPr algn="ctr" fontAlgn="ctr"/>
                      <a:r>
                        <a:rPr lang="en-IN" sz="1800" b="1" u="none" strike="noStrike">
                          <a:solidFill>
                            <a:srgbClr val="002060"/>
                          </a:solidFill>
                          <a:effectLst/>
                          <a:latin typeface="Century Gothic" pitchFamily="34" charset="0"/>
                        </a:rPr>
                        <a:t>9</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Adugodi</a:t>
                      </a:r>
                      <a:r>
                        <a:rPr lang="en-IN" sz="1800" b="1" u="none" strike="noStrike" dirty="0">
                          <a:solidFill>
                            <a:srgbClr val="002060"/>
                          </a:solidFill>
                          <a:effectLst/>
                          <a:latin typeface="Century Gothic" pitchFamily="34" charset="0"/>
                        </a:rPr>
                        <a:t> </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2</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851836595"/>
                  </a:ext>
                </a:extLst>
              </a:tr>
              <a:tr h="416722">
                <a:tc>
                  <a:txBody>
                    <a:bodyPr/>
                    <a:lstStyle/>
                    <a:p>
                      <a:pPr algn="ctr" fontAlgn="ctr"/>
                      <a:r>
                        <a:rPr lang="en-IN" sz="1800" b="1" u="none" strike="noStrike">
                          <a:solidFill>
                            <a:srgbClr val="002060"/>
                          </a:solidFill>
                          <a:effectLst/>
                          <a:latin typeface="Century Gothic" pitchFamily="34" charset="0"/>
                        </a:rPr>
                        <a:t>10</a:t>
                      </a:r>
                      <a:endParaRPr lang="en-IN" sz="1800" b="1" i="0" u="none" strike="noStrike">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marL="176213" indent="0" algn="l" fontAlgn="ctr"/>
                      <a:r>
                        <a:rPr lang="en-IN" sz="1800" b="1" u="none" strike="noStrike" dirty="0" err="1">
                          <a:solidFill>
                            <a:srgbClr val="002060"/>
                          </a:solidFill>
                          <a:effectLst/>
                          <a:latin typeface="Century Gothic" pitchFamily="34" charset="0"/>
                        </a:rPr>
                        <a:t>Mavalipura</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tc>
                  <a:txBody>
                    <a:bodyPr/>
                    <a:lstStyle/>
                    <a:p>
                      <a:pPr algn="ctr" fontAlgn="ctr"/>
                      <a:r>
                        <a:rPr lang="en-IN" sz="1800" b="1" u="none" strike="noStrike" dirty="0">
                          <a:solidFill>
                            <a:srgbClr val="002060"/>
                          </a:solidFill>
                          <a:effectLst/>
                          <a:latin typeface="Century Gothic" pitchFamily="34" charset="0"/>
                        </a:rPr>
                        <a:t>35</a:t>
                      </a:r>
                      <a:endParaRPr lang="en-IN" sz="1800" b="1" i="0" u="none" strike="noStrike" dirty="0">
                        <a:solidFill>
                          <a:srgbClr val="002060"/>
                        </a:solidFill>
                        <a:effectLst/>
                        <a:latin typeface="Century Gothic" pitchFamily="34" charset="0"/>
                        <a:cs typeface="Times New Roman" panose="02020603050405020304" pitchFamily="18" charset="0"/>
                      </a:endParaRPr>
                    </a:p>
                  </a:txBody>
                  <a:tcPr marL="7620" marR="7620" marT="7620" marB="0" anchor="ctr"/>
                </a:tc>
                <a:extLst>
                  <a:ext uri="{0D108BD9-81ED-4DB2-BD59-A6C34878D82A}">
                    <a16:rowId xmlns:a16="http://schemas.microsoft.com/office/drawing/2014/main" val="3492538278"/>
                  </a:ext>
                </a:extLst>
              </a:tr>
            </a:tbl>
          </a:graphicData>
        </a:graphic>
      </p:graphicFrame>
    </p:spTree>
    <p:extLst>
      <p:ext uri="{BB962C8B-B14F-4D97-AF65-F5344CB8AC3E}">
        <p14:creationId xmlns:p14="http://schemas.microsoft.com/office/powerpoint/2010/main" val="2724468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50B6C-D9C8-431D-9B42-DA1A2A843EC8}"/>
              </a:ext>
            </a:extLst>
          </p:cNvPr>
          <p:cNvSpPr>
            <a:spLocks noGrp="1"/>
          </p:cNvSpPr>
          <p:nvPr>
            <p:ph idx="1"/>
          </p:nvPr>
        </p:nvSpPr>
        <p:spPr>
          <a:xfrm>
            <a:off x="214282" y="1142984"/>
            <a:ext cx="8715436" cy="5429288"/>
          </a:xfrm>
        </p:spPr>
        <p:txBody>
          <a:bodyPr>
            <a:normAutofit/>
          </a:bodyPr>
          <a:lstStyle/>
          <a:p>
            <a:pPr algn="just">
              <a:lnSpc>
                <a:spcPct val="200000"/>
              </a:lnSpc>
            </a:pPr>
            <a:r>
              <a:rPr lang="en-US" sz="1800" dirty="0">
                <a:solidFill>
                  <a:srgbClr val="002060"/>
                </a:solidFill>
                <a:latin typeface="Century Gothic" pitchFamily="34" charset="0"/>
              </a:rPr>
              <a:t>Of the sites listed in Table, only 3 have been selected after an assessment of suitability, viz. B. </a:t>
            </a:r>
            <a:r>
              <a:rPr lang="en-US" sz="1800" dirty="0" err="1">
                <a:solidFill>
                  <a:srgbClr val="002060"/>
                </a:solidFill>
                <a:latin typeface="Century Gothic" pitchFamily="34" charset="0"/>
              </a:rPr>
              <a:t>Narayanpura</a:t>
            </a:r>
            <a:r>
              <a:rPr lang="en-US" sz="1800" dirty="0">
                <a:solidFill>
                  <a:srgbClr val="002060"/>
                </a:solidFill>
                <a:latin typeface="Century Gothic" pitchFamily="34" charset="0"/>
              </a:rPr>
              <a:t> (situated about 10 km northeast of the city in </a:t>
            </a:r>
            <a:r>
              <a:rPr lang="en-US" sz="1800" dirty="0" err="1">
                <a:solidFill>
                  <a:srgbClr val="002060"/>
                </a:solidFill>
                <a:latin typeface="Century Gothic" pitchFamily="34" charset="0"/>
              </a:rPr>
              <a:t>Krishnarajapura</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hobli</a:t>
            </a:r>
            <a:r>
              <a:rPr lang="en-US" sz="1800" dirty="0">
                <a:solidFill>
                  <a:srgbClr val="002060"/>
                </a:solidFill>
                <a:latin typeface="Century Gothic" pitchFamily="34" charset="0"/>
              </a:rPr>
              <a:t>), </a:t>
            </a:r>
            <a:r>
              <a:rPr lang="en-US" sz="1800" dirty="0" err="1">
                <a:solidFill>
                  <a:srgbClr val="002060"/>
                </a:solidFill>
                <a:latin typeface="Century Gothic" pitchFamily="34" charset="0"/>
              </a:rPr>
              <a:t>Hennur</a:t>
            </a:r>
            <a:r>
              <a:rPr lang="en-US" sz="1800" dirty="0">
                <a:solidFill>
                  <a:srgbClr val="002060"/>
                </a:solidFill>
                <a:latin typeface="Century Gothic" pitchFamily="34" charset="0"/>
              </a:rPr>
              <a:t> (situated at a distance of about 9 km north of the city) and </a:t>
            </a:r>
            <a:r>
              <a:rPr lang="en-US" sz="1800" dirty="0" err="1">
                <a:solidFill>
                  <a:srgbClr val="002060"/>
                </a:solidFill>
                <a:latin typeface="Century Gothic" pitchFamily="34" charset="0"/>
              </a:rPr>
              <a:t>Devanachikkanahalli</a:t>
            </a:r>
            <a:r>
              <a:rPr lang="en-US" sz="1800" dirty="0">
                <a:solidFill>
                  <a:srgbClr val="002060"/>
                </a:solidFill>
                <a:latin typeface="Century Gothic" pitchFamily="34" charset="0"/>
              </a:rPr>
              <a:t> (situated about 10 km to the southeast of the city). </a:t>
            </a:r>
          </a:p>
          <a:p>
            <a:pPr algn="just">
              <a:lnSpc>
                <a:spcPct val="200000"/>
              </a:lnSpc>
            </a:pPr>
            <a:r>
              <a:rPr lang="en-US" sz="1800" dirty="0">
                <a:solidFill>
                  <a:srgbClr val="002060"/>
                </a:solidFill>
                <a:latin typeface="Century Gothic" pitchFamily="34" charset="0"/>
              </a:rPr>
              <a:t>These sites were selected on the basis of the geo-technical assessment carried out after a site visit and review of data. </a:t>
            </a:r>
          </a:p>
          <a:p>
            <a:pPr algn="just">
              <a:lnSpc>
                <a:spcPct val="200000"/>
              </a:lnSpc>
            </a:pPr>
            <a:r>
              <a:rPr lang="en-US" sz="1800" dirty="0">
                <a:solidFill>
                  <a:srgbClr val="002060"/>
                </a:solidFill>
                <a:latin typeface="Century Gothic" pitchFamily="34" charset="0"/>
              </a:rPr>
              <a:t>However, a periodical assessment of ground water and air quality, before and during the process of land filling, is necessary.</a:t>
            </a:r>
            <a:endParaRPr lang="en-IN" sz="1800" dirty="0">
              <a:solidFill>
                <a:srgbClr val="002060"/>
              </a:solidFill>
              <a:latin typeface="Century Gothic" pitchFamily="34" charset="0"/>
            </a:endParaRPr>
          </a:p>
        </p:txBody>
      </p:sp>
      <p:sp>
        <p:nvSpPr>
          <p:cNvPr id="4" name="Title 1">
            <a:extLst>
              <a:ext uri="{FF2B5EF4-FFF2-40B4-BE49-F238E27FC236}">
                <a16:creationId xmlns:a16="http://schemas.microsoft.com/office/drawing/2014/main" id="{3B0D7694-786A-432E-99D4-BE9DF1BC13D7}"/>
              </a:ext>
            </a:extLst>
          </p:cNvPr>
          <p:cNvSpPr txBox="1">
            <a:spLocks/>
          </p:cNvSpPr>
          <p:nvPr/>
        </p:nvSpPr>
        <p:spPr>
          <a:xfrm>
            <a:off x="71406" y="0"/>
            <a:ext cx="9135835"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a:ln>
                  <a:noFill/>
                </a:ln>
                <a:solidFill>
                  <a:schemeClr val="tx1"/>
                </a:solidFill>
                <a:effectLst/>
                <a:uLnTx/>
                <a:uFillTx/>
                <a:latin typeface="+mj-lt"/>
                <a:ea typeface="+mj-ea"/>
                <a:cs typeface="Times New Roman" panose="02020603050405020304" pitchFamily="18" charset="0"/>
              </a:rPr>
              <a:t>SOLID WASTE DISPOSAL SITES IDENTIFIED BY THE DEPARTMENT OF SWM, BANGALORE MAHANAGARA PALIKE, BANGALORE, 1998</a:t>
            </a:r>
            <a:endParaRPr kumimoji="0" lang="en-IN" sz="2600" b="1" i="0" u="none" strike="noStrike" kern="1200" cap="none" spc="0" normalizeH="0" baseline="0" noProof="0" dirty="0">
              <a:ln>
                <a:noFill/>
              </a:ln>
              <a:solidFill>
                <a:schemeClr val="tx1"/>
              </a:solidFill>
              <a:effectLst/>
              <a:uLnTx/>
              <a:uFillTx/>
              <a:latin typeface="+mj-lt"/>
              <a:ea typeface="+mj-ea"/>
              <a:cs typeface="Times New Roman" panose="02020603050405020304" pitchFamily="18" charset="0"/>
            </a:endParaRPr>
          </a:p>
        </p:txBody>
      </p:sp>
    </p:spTree>
    <p:extLst>
      <p:ext uri="{BB962C8B-B14F-4D97-AF65-F5344CB8AC3E}">
        <p14:creationId xmlns:p14="http://schemas.microsoft.com/office/powerpoint/2010/main" val="6954893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C99D-6C89-4951-8CB7-32BFE5202D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24E0F9-D777-4A46-9C4A-9231F4797EAB}"/>
              </a:ext>
            </a:extLst>
          </p:cNvPr>
          <p:cNvSpPr>
            <a:spLocks noGrp="1"/>
          </p:cNvSpPr>
          <p:nvPr>
            <p:ph idx="1"/>
          </p:nvPr>
        </p:nvSpPr>
        <p:spPr/>
        <p:txBody>
          <a:bodyPr/>
          <a:lstStyle/>
          <a:p>
            <a:r>
              <a:rPr lang="en-IN" dirty="0">
                <a:hlinkClick r:id="rId2"/>
              </a:rPr>
              <a:t>https://www.youtube.com/watch?v=UAscjVNNF0Q</a:t>
            </a:r>
            <a:endParaRPr lang="en-IN" dirty="0"/>
          </a:p>
          <a:p>
            <a:endParaRPr lang="en-IN" dirty="0"/>
          </a:p>
          <a:p>
            <a:endParaRPr lang="en-IN" dirty="0"/>
          </a:p>
          <a:p>
            <a:r>
              <a:rPr lang="en-IN" dirty="0"/>
              <a:t>https://www.youtube.com/watch?v=RylxA1b54Bw</a:t>
            </a:r>
          </a:p>
        </p:txBody>
      </p:sp>
    </p:spTree>
    <p:extLst>
      <p:ext uri="{BB962C8B-B14F-4D97-AF65-F5344CB8AC3E}">
        <p14:creationId xmlns:p14="http://schemas.microsoft.com/office/powerpoint/2010/main" val="1904163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268760"/>
            <a:ext cx="8786874" cy="5374950"/>
          </a:xfrm>
        </p:spPr>
        <p:txBody>
          <a:bodyPr>
            <a:noAutofit/>
          </a:bodyPr>
          <a:lstStyle/>
          <a:p>
            <a:pPr marL="0" indent="0" algn="just">
              <a:buNone/>
            </a:pPr>
            <a:r>
              <a:rPr lang="en-US" sz="1400" dirty="0">
                <a:solidFill>
                  <a:srgbClr val="C00000"/>
                </a:solidFill>
                <a:latin typeface="Century Gothic" pitchFamily="34" charset="0"/>
              </a:rPr>
              <a:t>INCINERATION: </a:t>
            </a:r>
          </a:p>
          <a:p>
            <a:pPr algn="just"/>
            <a:r>
              <a:rPr lang="en-US" sz="1400" dirty="0">
                <a:solidFill>
                  <a:srgbClr val="002060"/>
                </a:solidFill>
                <a:latin typeface="Century Gothic" pitchFamily="34" charset="0"/>
              </a:rPr>
              <a:t>This refers to the controlled burning of wastes, at a high temperature (roughly 1200 – 1500C), which sterilizes and stabilizes the waste in addition to reducing its volume. </a:t>
            </a:r>
          </a:p>
          <a:p>
            <a:pPr algn="just"/>
            <a:r>
              <a:rPr lang="en-US" sz="1400" dirty="0">
                <a:solidFill>
                  <a:srgbClr val="002060"/>
                </a:solidFill>
                <a:latin typeface="Century Gothic" pitchFamily="34" charset="0"/>
              </a:rPr>
              <a:t>In the process, most of the combustible materials (i.e., self-sustaining combustible matter, which saves the energy needed to maintain the combustion) such as paper or plastics get converted into carbon dioxide and ash.</a:t>
            </a:r>
          </a:p>
          <a:p>
            <a:pPr algn="just"/>
            <a:r>
              <a:rPr lang="en-US" sz="1400" dirty="0">
                <a:solidFill>
                  <a:srgbClr val="002060"/>
                </a:solidFill>
                <a:latin typeface="Century Gothic" pitchFamily="34" charset="0"/>
              </a:rPr>
              <a:t> Incineration may be used as a disposal option, when land filling is not possible and the waste composition is highly combustible. </a:t>
            </a:r>
          </a:p>
          <a:p>
            <a:pPr algn="just"/>
            <a:r>
              <a:rPr lang="en-US" sz="1400" dirty="0">
                <a:solidFill>
                  <a:srgbClr val="002060"/>
                </a:solidFill>
                <a:latin typeface="Century Gothic" pitchFamily="34" charset="0"/>
              </a:rPr>
              <a:t>An appropriate technology, infrastructure and skilled workforce are required to operate and maintain the plant.</a:t>
            </a:r>
          </a:p>
          <a:p>
            <a:pPr marL="0" indent="0" algn="just">
              <a:buNone/>
            </a:pPr>
            <a:r>
              <a:rPr lang="en-US" sz="1400" dirty="0">
                <a:solidFill>
                  <a:srgbClr val="C00000"/>
                </a:solidFill>
                <a:latin typeface="Century Gothic" pitchFamily="34" charset="0"/>
              </a:rPr>
              <a:t>GASIFICATION: </a:t>
            </a:r>
          </a:p>
          <a:p>
            <a:pPr algn="just"/>
            <a:r>
              <a:rPr lang="en-US" sz="1400" dirty="0">
                <a:solidFill>
                  <a:srgbClr val="002060"/>
                </a:solidFill>
                <a:latin typeface="Century Gothic" pitchFamily="34" charset="0"/>
              </a:rPr>
              <a:t>This is the partial combustion of carbonaceous material (through combustion) at high temperature (roughly 1000C) forming a gas, comprising mainly carbon dioxide, carbon monoxide, nitrogen, hydrogen, water vapour and methane, which can be used as fuel.</a:t>
            </a:r>
          </a:p>
        </p:txBody>
      </p:sp>
      <p:sp>
        <p:nvSpPr>
          <p:cNvPr id="4" name="Rectangle 3"/>
          <p:cNvSpPr/>
          <p:nvPr/>
        </p:nvSpPr>
        <p:spPr>
          <a:xfrm>
            <a:off x="2428860" y="285728"/>
            <a:ext cx="3493457" cy="584775"/>
          </a:xfrm>
          <a:prstGeom prst="rect">
            <a:avLst/>
          </a:prstGeom>
        </p:spPr>
        <p:txBody>
          <a:bodyPr wrap="none">
            <a:spAutoFit/>
          </a:bodyPr>
          <a:lstStyle/>
          <a:p>
            <a:pPr algn="just"/>
            <a:r>
              <a:rPr lang="en-US" sz="3200" b="1" dirty="0"/>
              <a:t>DISPOSAL OPTIONS</a:t>
            </a:r>
          </a:p>
        </p:txBody>
      </p:sp>
    </p:spTree>
    <p:extLst>
      <p:ext uri="{BB962C8B-B14F-4D97-AF65-F5344CB8AC3E}">
        <p14:creationId xmlns:p14="http://schemas.microsoft.com/office/powerpoint/2010/main" val="80113466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2971</TotalTime>
  <Words>6312</Words>
  <Application>Microsoft Office PowerPoint</Application>
  <PresentationFormat>On-screen Show (4:3)</PresentationFormat>
  <Paragraphs>451</Paragraphs>
  <Slides>82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Arial Black</vt:lpstr>
      <vt:lpstr>Bahnschrift SemiBold</vt:lpstr>
      <vt:lpstr>Calibri</vt:lpstr>
      <vt:lpstr>Century Gothic</vt:lpstr>
      <vt:lpstr>Times New Roman</vt:lpstr>
      <vt:lpstr>ThemeSRM</vt:lpstr>
      <vt:lpstr>MUNICIPAL SOLID WASTE MANAGEMENT 18CEO306T</vt:lpstr>
      <vt:lpstr>TOPICS</vt:lpstr>
      <vt:lpstr>WASTE DISPOSAL  </vt:lpstr>
      <vt:lpstr>KEY ISSUES IN WASTE DISPOSAL  </vt:lpstr>
      <vt:lpstr>KEY ISSUES IN WASTE DISPOSAL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OF LANDFILLING</vt:lpstr>
      <vt:lpstr>METHODS OF LANDFILLING</vt:lpstr>
      <vt:lpstr>METHODS OF LANDFILLING</vt:lpstr>
      <vt:lpstr>METHODS OF LANDFILLING</vt:lpstr>
      <vt:lpstr>METHODS OF LANDFILLING</vt:lpstr>
      <vt:lpstr>ADVANTAGES OF LANDFILLING</vt:lpstr>
      <vt:lpstr>ADVANTAGES OF LANDFILLING</vt:lpstr>
      <vt:lpstr>DISADVANTAGES OF LANDFILLING</vt:lpstr>
      <vt:lpstr>LINER AND ITS TYPES  </vt:lpstr>
      <vt:lpstr>SINGLE-LINER SYSTEMS</vt:lpstr>
      <vt:lpstr>DOUBLE-LINER SYSTEMS</vt:lpstr>
      <vt:lpstr>METHOD OF TREATMENT FOR VARIOUS TYPES OF SOLID WASTE  </vt:lpstr>
      <vt:lpstr>OPEN DUMPS</vt:lpstr>
      <vt:lpstr>SEA DUMPING PROCESS</vt:lpstr>
      <vt:lpstr>LANDFILLS</vt:lpstr>
      <vt:lpstr>LANDFILL</vt:lpstr>
      <vt:lpstr>SOLID WASTES SANITARY LANDFILLS</vt:lpstr>
      <vt:lpstr>LANDFILL LINER</vt:lpstr>
      <vt:lpstr>CLAY </vt:lpstr>
      <vt:lpstr>GEOMEMBRANES</vt:lpstr>
      <vt:lpstr>GEOTEXTILES</vt:lpstr>
      <vt:lpstr>GEOSYNTHETIC CLAY LINER </vt:lpstr>
      <vt:lpstr>GEONETS</vt:lpstr>
      <vt:lpstr>LANDFILL COVER</vt:lpstr>
      <vt:lpstr>OBJECTIVE </vt:lpstr>
      <vt:lpstr>MATERIAL USED FOR COVER</vt:lpstr>
      <vt:lpstr>PowerPoint Presentation</vt:lpstr>
      <vt:lpstr>PowerPoint Presentation</vt:lpstr>
      <vt:lpstr>LEACHATE</vt:lpstr>
      <vt:lpstr>LEACHATE COLLECTION SYSTEM</vt:lpstr>
      <vt:lpstr>PowerPoint Presentation</vt:lpstr>
      <vt:lpstr>PowerPoint Presentation</vt:lpstr>
      <vt:lpstr>PROBLEMS OF LANDFILL LEACHATE</vt:lpstr>
      <vt:lpstr>LEACHATE MANAGEMENT</vt:lpstr>
      <vt:lpstr>LEACHATE MANAGEMENT</vt:lpstr>
      <vt:lpstr>LEACHATE CONTROL SYSTEM</vt:lpstr>
      <vt:lpstr>LEACHATE CONTROL SYSTEM</vt:lpstr>
      <vt:lpstr>LEACHATE TREATMENT</vt:lpstr>
      <vt:lpstr>BIOLOGICAL TREATMENT</vt:lpstr>
      <vt:lpstr>BIOLOGICAL TREATMENT</vt:lpstr>
      <vt:lpstr>PHYSICOCHEMICAL TREATMENT</vt:lpstr>
      <vt:lpstr>LANDFILL GAS MANAGEMENT</vt:lpstr>
      <vt:lpstr>LANDFILL GAS MANAGEMENT</vt:lpstr>
      <vt:lpstr>COLLECTING AND TREATING LANDFILL GAS </vt:lpstr>
      <vt:lpstr>COLLECTING AND TREATING LANDFILL GAS </vt:lpstr>
      <vt:lpstr>FLOWCHART OF A BASIC LFG COLLECTION AND PROCESSING SYSTEM </vt:lpstr>
      <vt:lpstr>LANDFILL WITH WASTE IN PLACE</vt:lpstr>
      <vt:lpstr>LANDFILL GAS EXTRACTION WELLS AND PIPING</vt:lpstr>
      <vt:lpstr>PRIMARY PROCESSING OF LANDFILL GAS AND FLARE</vt:lpstr>
      <vt:lpstr>ADDITIONAL TREATMENT OF LANDFILL GAS</vt:lpstr>
      <vt:lpstr>ENVIRONMENTAL EFFECTS OF LANDFILL </vt:lpstr>
      <vt:lpstr>PowerPoint Presentation</vt:lpstr>
      <vt:lpstr>PowerPoint Presentation</vt:lpstr>
      <vt:lpstr>PowerPoint Presentation</vt:lpstr>
      <vt:lpstr>PowerPoint Presentation</vt:lpstr>
      <vt:lpstr>LANDFILL GAS EMISSION</vt:lpstr>
      <vt:lpstr>HAZARDS OF LANDFILL GASES</vt:lpstr>
      <vt:lpstr>PowerPoint Presentation</vt:lpstr>
      <vt:lpstr>CONTROL OF LANDFILL GAS EMISSION</vt:lpstr>
      <vt:lpstr>EFFECTIVE LANDFILLING</vt:lpstr>
      <vt:lpstr>INTEGRATED WASTE MANAGEMENT (IWM) </vt:lpstr>
      <vt:lpstr>PUBLIC EDUCATION AND INVOLVEMENT </vt:lpstr>
      <vt:lpstr>PUBLIC EDUCATION AND INVOLVEMENT </vt:lpstr>
      <vt:lpstr>WASTE DISPOSAL: CASE STUDY – BANGALORE</vt:lpstr>
      <vt:lpstr>SOLID WASTE DISPOSAL SITES IDENTIFIED BY THE DEPARTMENT OF SWM, BANGALORE MAHANAGARA PALIKE, BANGALORE, 1998</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Dell</cp:lastModifiedBy>
  <cp:revision>596</cp:revision>
  <dcterms:created xsi:type="dcterms:W3CDTF">2019-01-07T03:41:29Z</dcterms:created>
  <dcterms:modified xsi:type="dcterms:W3CDTF">2022-11-15T05:13:50Z</dcterms:modified>
</cp:coreProperties>
</file>